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87" r:id="rId11"/>
    <p:sldId id="288" r:id="rId12"/>
    <p:sldId id="265" r:id="rId13"/>
    <p:sldId id="289" r:id="rId14"/>
    <p:sldId id="290" r:id="rId15"/>
    <p:sldId id="293" r:id="rId16"/>
    <p:sldId id="271" r:id="rId17"/>
    <p:sldId id="272" r:id="rId18"/>
    <p:sldId id="291" r:id="rId19"/>
    <p:sldId id="273" r:id="rId20"/>
    <p:sldId id="292" r:id="rId21"/>
    <p:sldId id="276" r:id="rId22"/>
    <p:sldId id="277" r:id="rId23"/>
    <p:sldId id="278" r:id="rId24"/>
    <p:sldId id="279" r:id="rId25"/>
    <p:sldId id="281" r:id="rId26"/>
    <p:sldId id="282" r:id="rId27"/>
    <p:sldId id="283" r:id="rId28"/>
    <p:sldId id="294" r:id="rId29"/>
    <p:sldId id="295" r:id="rId30"/>
  </p:sldIdLst>
  <p:sldSz cx="12192000" cy="6858000"/>
  <p:notesSz cx="9144000" cy="6858000"/>
  <p:embeddedFontLst>
    <p:embeddedFont>
      <p:font typeface="Cambria Math" panose="02040503050406030204" pitchFamily="18" charset="0"/>
      <p:regular r:id="rId32"/>
    </p:embeddedFont>
    <p:embeddedFont>
      <p:font typeface="Play" panose="020B0604020202020204" charset="0"/>
      <p:regular r:id="rId33"/>
      <p:bold r:id="rId34"/>
    </p:embeddedFont>
    <p:embeddedFont>
      <p:font typeface="Quattrocento Sans" panose="020B05020500000200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hyLu6N/rvSjzYF53ktUZ6XwUDc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196" autoAdjust="0"/>
  </p:normalViewPr>
  <p:slideViewPr>
    <p:cSldViewPr snapToGrid="0">
      <p:cViewPr varScale="1">
        <p:scale>
          <a:sx n="71" d="100"/>
          <a:sy n="71" d="100"/>
        </p:scale>
        <p:origin x="1032"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r>
              <a:rPr lang="vi-VN" b="1"/>
              <a:t>1. Trang bìa</a:t>
            </a:r>
          </a:p>
          <a:p>
            <a:r>
              <a:rPr lang="vi-VN"/>
              <a:t>Tiêu đề luận văn</a:t>
            </a:r>
          </a:p>
          <a:p>
            <a:r>
              <a:rPr lang="vi-VN"/>
              <a:t>Họ tên, đơn vị, người hướng dẫn, thời gian bảo vệ</a:t>
            </a:r>
          </a:p>
          <a:p>
            <a:r>
              <a:rPr lang="vi-VN" b="1"/>
              <a:t>2. Giới thiệu &amp; Bối cảnh</a:t>
            </a:r>
          </a:p>
          <a:p>
            <a:r>
              <a:rPr lang="vi-VN"/>
              <a:t>Sự phát triển AI, học sâu và công nghệ sinh ảnh</a:t>
            </a:r>
          </a:p>
          <a:p>
            <a:r>
              <a:rPr lang="vi-VN"/>
              <a:t>Xu hướng lan truyền hình ảnh qua di động và mạng xã hội</a:t>
            </a:r>
          </a:p>
          <a:p>
            <a:r>
              <a:rPr lang="vi-VN" b="1"/>
              <a:t>3. Vấn đề &amp; Hệ quả</a:t>
            </a:r>
          </a:p>
          <a:p>
            <a:r>
              <a:rPr lang="vi-VN"/>
              <a:t>Khó phân biệt ảnh thật – ảnh tạo sinh bằng mắt thường</a:t>
            </a:r>
          </a:p>
          <a:p>
            <a:r>
              <a:rPr lang="vi-VN"/>
              <a:t>Thiếu công cụ tự động phát hiện hiệu quả</a:t>
            </a:r>
          </a:p>
          <a:p>
            <a:r>
              <a:rPr lang="vi-VN"/>
              <a:t>Hệ quả: dễ bị lạm dụng để giả mạo, xuyên tạc, phi pháp</a:t>
            </a:r>
          </a:p>
          <a:p>
            <a:r>
              <a:rPr lang="vi-VN" b="1"/>
              <a:t>4. Mục tiêu &amp; Phạm vi nghiên cứu</a:t>
            </a:r>
          </a:p>
          <a:p>
            <a:r>
              <a:rPr lang="vi-VN"/>
              <a:t>Mục tiêu chính của luận văn</a:t>
            </a:r>
          </a:p>
          <a:p>
            <a:r>
              <a:rPr lang="vi-VN"/>
              <a:t>Giới hạn và phạm vi nghiên cứu</a:t>
            </a:r>
          </a:p>
          <a:p>
            <a:r>
              <a:rPr lang="vi-VN" b="1"/>
              <a:t>5. Ý nghĩa khoa học &amp; thực tiễn</a:t>
            </a:r>
          </a:p>
          <a:p>
            <a:r>
              <a:rPr lang="vi-VN"/>
              <a:t>Đóng góp cho lĩnh vực nhận diện ảnh</a:t>
            </a:r>
          </a:p>
          <a:p>
            <a:r>
              <a:rPr lang="vi-VN"/>
              <a:t>Ứng dụng thực tế trong kiểm chứng hình ảnh</a:t>
            </a:r>
          </a:p>
          <a:p>
            <a:r>
              <a:rPr lang="vi-VN" b="1"/>
              <a:t>6. Tổng quan công nghệ sinh ảnh</a:t>
            </a:r>
          </a:p>
          <a:p>
            <a:r>
              <a:rPr lang="vi-VN"/>
              <a:t>Giới thiệu GAN, Diffusion, các biến thể</a:t>
            </a:r>
          </a:p>
          <a:p>
            <a:r>
              <a:rPr lang="vi-VN"/>
              <a:t>Minh họa ảnh tạo sinh vs ảnh thật</a:t>
            </a:r>
          </a:p>
          <a:p>
            <a:r>
              <a:rPr lang="vi-VN" b="1"/>
              <a:t>7. Thách thức trong phát hiện ảnh tạo sinh</a:t>
            </a:r>
          </a:p>
          <a:p>
            <a:r>
              <a:rPr lang="vi-VN"/>
              <a:t>Độ giống cao với ảnh thật</a:t>
            </a:r>
          </a:p>
          <a:p>
            <a:r>
              <a:rPr lang="vi-VN"/>
              <a:t>Khó trích xuất đặc trưng phân biệt</a:t>
            </a:r>
          </a:p>
          <a:p>
            <a:r>
              <a:rPr lang="vi-VN"/>
              <a:t>Dữ liệu huấn luyện hạn chế</a:t>
            </a:r>
          </a:p>
          <a:p>
            <a:r>
              <a:rPr lang="vi-VN" b="1"/>
              <a:t>8. Các nghiên cứu liên quan</a:t>
            </a:r>
          </a:p>
          <a:p>
            <a:r>
              <a:rPr lang="vi-VN"/>
              <a:t>Phương pháp dựa trên đặc trưng thống kê</a:t>
            </a:r>
          </a:p>
          <a:p>
            <a:r>
              <a:rPr lang="vi-VN"/>
              <a:t>Phương pháp dựa trên deep learning</a:t>
            </a:r>
          </a:p>
          <a:p>
            <a:r>
              <a:rPr lang="vi-VN"/>
              <a:t>Ưu và nhược điểm</a:t>
            </a:r>
          </a:p>
          <a:p>
            <a:r>
              <a:rPr lang="vi-VN" b="1"/>
              <a:t>9. Phương pháp đề xuất – Tổng quan</a:t>
            </a:r>
          </a:p>
          <a:p>
            <a:r>
              <a:rPr lang="vi-VN"/>
              <a:t>Ý tưởng chung</a:t>
            </a:r>
          </a:p>
          <a:p>
            <a:r>
              <a:rPr lang="vi-VN"/>
              <a:t>Điểm mới so với các nghiên cứu trước</a:t>
            </a:r>
          </a:p>
          <a:p>
            <a:r>
              <a:rPr lang="vi-VN" b="1"/>
              <a:t>10. Phương pháp đề xuất – Chi tiết</a:t>
            </a:r>
          </a:p>
          <a:p>
            <a:r>
              <a:rPr lang="vi-VN"/>
              <a:t>Sơ đồ pipeline</a:t>
            </a:r>
          </a:p>
          <a:p>
            <a:r>
              <a:rPr lang="vi-VN"/>
              <a:t>Mô tả các thành phần chính</a:t>
            </a:r>
          </a:p>
          <a:p>
            <a:r>
              <a:rPr lang="vi-VN" b="1"/>
              <a:t>11. Kỹ thuật cải tiến</a:t>
            </a:r>
          </a:p>
          <a:p>
            <a:r>
              <a:rPr lang="vi-VN"/>
              <a:t>Tiền xử lý ảnh (ví dụ: FFT lọc tần số cao)</a:t>
            </a:r>
          </a:p>
          <a:p>
            <a:r>
              <a:rPr lang="vi-VN"/>
              <a:t>Lý do lựa chọn</a:t>
            </a:r>
          </a:p>
          <a:p>
            <a:r>
              <a:rPr lang="vi-VN" b="1"/>
              <a:t>12. Dữ liệu nghiên cứu</a:t>
            </a:r>
          </a:p>
          <a:p>
            <a:r>
              <a:rPr lang="vi-VN"/>
              <a:t>Nguồn dữ liệu</a:t>
            </a:r>
          </a:p>
          <a:p>
            <a:r>
              <a:rPr lang="vi-VN"/>
              <a:t>Quy mô, loại ảnh, nhãn</a:t>
            </a:r>
          </a:p>
          <a:p>
            <a:r>
              <a:rPr lang="vi-VN" b="1"/>
              <a:t>13. Tiền xử lý dữ liệu</a:t>
            </a:r>
          </a:p>
          <a:p>
            <a:r>
              <a:rPr lang="vi-VN"/>
              <a:t>Các bước chuẩn hóa, augment</a:t>
            </a:r>
          </a:p>
          <a:p>
            <a:r>
              <a:rPr lang="vi-VN"/>
              <a:t>Minh họa ảnh trước/sau tiền xử lý</a:t>
            </a:r>
          </a:p>
          <a:p>
            <a:r>
              <a:rPr lang="vi-VN" b="1"/>
              <a:t>14. Thiết lập thực nghiệm</a:t>
            </a:r>
          </a:p>
          <a:p>
            <a:r>
              <a:rPr lang="vi-VN"/>
              <a:t>Môi trường phần cứng/phần mềm</a:t>
            </a:r>
          </a:p>
          <a:p>
            <a:r>
              <a:rPr lang="vi-VN"/>
              <a:t>Tham số huấn luyện</a:t>
            </a:r>
          </a:p>
          <a:p>
            <a:r>
              <a:rPr lang="vi-VN"/>
              <a:t>Các mô hình so sánh</a:t>
            </a:r>
          </a:p>
          <a:p>
            <a:r>
              <a:rPr lang="vi-VN" b="1"/>
              <a:t>15. Kết quả – Chỉ số đánh giá</a:t>
            </a:r>
          </a:p>
          <a:p>
            <a:r>
              <a:rPr lang="vi-VN"/>
              <a:t>Accuracy, Precision, Recall, F1</a:t>
            </a:r>
          </a:p>
          <a:p>
            <a:r>
              <a:rPr lang="vi-VN"/>
              <a:t>ROC, AUC</a:t>
            </a:r>
          </a:p>
          <a:p>
            <a:r>
              <a:rPr lang="vi-VN" b="1"/>
              <a:t>16. Kết quả – So sánh</a:t>
            </a:r>
          </a:p>
          <a:p>
            <a:r>
              <a:rPr lang="vi-VN"/>
              <a:t>So sánh với các phương pháp khác</a:t>
            </a:r>
          </a:p>
          <a:p>
            <a:r>
              <a:rPr lang="vi-VN"/>
              <a:t>Bảng và biểu đồ minh họa</a:t>
            </a:r>
          </a:p>
          <a:p>
            <a:r>
              <a:rPr lang="vi-VN" b="1"/>
              <a:t>17. Phân tích &amp; Thảo luận</a:t>
            </a:r>
          </a:p>
          <a:p>
            <a:r>
              <a:rPr lang="vi-VN"/>
              <a:t>Nguyên nhân kết quả tốt/xấu</a:t>
            </a:r>
          </a:p>
          <a:p>
            <a:r>
              <a:rPr lang="vi-VN"/>
              <a:t>Trường hợp mô hình phát hiện sai</a:t>
            </a:r>
          </a:p>
          <a:p>
            <a:r>
              <a:rPr lang="vi-VN" b="1"/>
              <a:t>18. Kết luận</a:t>
            </a:r>
          </a:p>
          <a:p>
            <a:r>
              <a:rPr lang="vi-VN"/>
              <a:t>Tóm tắt kết quả chính</a:t>
            </a:r>
          </a:p>
          <a:p>
            <a:r>
              <a:rPr lang="vi-VN"/>
              <a:t>Đóng góp của nghiên cứu</a:t>
            </a:r>
          </a:p>
          <a:p>
            <a:r>
              <a:rPr lang="vi-VN" b="1"/>
              <a:t>19. Hướng phát triển</a:t>
            </a:r>
          </a:p>
          <a:p>
            <a:r>
              <a:rPr lang="vi-VN"/>
              <a:t>Mở rộng dữ liệu</a:t>
            </a:r>
          </a:p>
          <a:p>
            <a:r>
              <a:rPr lang="vi-VN"/>
              <a:t>Cải tiến mô hình</a:t>
            </a:r>
          </a:p>
          <a:p>
            <a:r>
              <a:rPr lang="vi-VN"/>
              <a:t>Ứng dụng thực tế</a:t>
            </a:r>
          </a:p>
          <a:p>
            <a:r>
              <a:rPr lang="vi-VN" b="1"/>
              <a:t>20. Lời cảm ơn &amp; Q&amp;A</a:t>
            </a:r>
          </a:p>
          <a:p>
            <a:r>
              <a:rPr lang="vi-VN"/>
              <a:t>Cảm ơn GVHD, hội đồng, đồng nghiệp</a:t>
            </a:r>
          </a:p>
          <a:p>
            <a:r>
              <a:rPr lang="vi-VN"/>
              <a:t>Mời hội đồng đặt câu hỏi</a:t>
            </a:r>
          </a:p>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7A95B8B-4E7B-E8C1-692E-A9F5D93E15A7}"/>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2964A206-F307-8752-52FE-484FA751CD8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31a381ed9b4_0_31:notes">
            <a:extLst>
              <a:ext uri="{FF2B5EF4-FFF2-40B4-BE49-F238E27FC236}">
                <a16:creationId xmlns:a16="http://schemas.microsoft.com/office/drawing/2014/main" id="{DF0768C2-A7AA-D9BA-D1F6-1EFEB3C7EB3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9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1C9ACA5-7546-CCF1-9070-83442A3761B2}"/>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8E71E4B7-E461-59E0-06D9-6630D5EF8EE7}"/>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31a381ed9b4_0_31:notes">
            <a:extLst>
              <a:ext uri="{FF2B5EF4-FFF2-40B4-BE49-F238E27FC236}">
                <a16:creationId xmlns:a16="http://schemas.microsoft.com/office/drawing/2014/main" id="{31883F7A-A7F6-BA8A-D392-293CBB2DE23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69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ae00017cb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ae00017cb_1_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D75E77-5F1E-20DF-10D6-205D95BAD6F2}"/>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CCC54D3-274D-7998-1DEA-AF36A6460A0A}"/>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D8DCB098-0909-9961-C2A5-7E645F820C3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288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0F35C-FAD9-4139-B1D6-90C891A21D8F}"/>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90BF4A42-0726-2A5F-F09F-9A0A580206D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9B461AD1-C66D-7135-BCC8-F4B4AAB898B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82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D67B368-3C6D-9124-5B54-693C9BD0E369}"/>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23BE4C0F-8305-44BB-0E3D-D3744E751D2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81B67C1C-5B76-B596-D6F3-5B1BCB91392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236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ae00017cb_1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1ae00017cb_1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ae00017cb_1_4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31ae00017cb_1_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83C3940-AE3F-B374-7100-ED7250265176}"/>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7909083E-C5EF-B421-84AF-CC1581C8A21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7BDB1C69-69BA-E429-4FAF-01FFD805374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84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623733f8c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3529562E-6616-2D32-E6F6-4D416F706374}"/>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96DFB3B3-BB98-770D-8002-14D7E6838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DA8D2E94-D723-6856-825A-148431A7CE8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426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ae00017cb_1_6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1ae00017cb_1_6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ae322880d_0_5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e322880d_0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31ae322880d_0_5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a381ed9b4_0_3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a381ed9b4_0_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ae322880d_0_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1ae322880d_0_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a381ed9b4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9CF1E370-ACB5-20EA-967C-BF4E2F2BBAAA}"/>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DCB85A2F-2CC7-3365-1F12-33074C66980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DC16CAFC-1E37-00D5-1E2B-37D0E956120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398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99918B44-E270-CBBD-F497-3F5E44CA8C9A}"/>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4DDBC328-07E7-EFCD-87CF-3EFD9BD18D43}"/>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D627D850-4E0A-EEAB-9B9B-23BD001C101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3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e00017cb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31ae00017cb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e00017cb_0_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31ae00017cb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381ed9b4_0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a381ed9b4_0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af1388b54_0_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1af1388b54_0_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381ed9b4_0_3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31a381ed9b4_0_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7"/>
          <p:cNvSpPr txBox="1"/>
          <p:nvPr/>
        </p:nvSpPr>
        <p:spPr>
          <a:xfrm>
            <a:off x="0" y="6526775"/>
            <a:ext cx="2745000" cy="387758"/>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a:solidFill>
                  <a:schemeClr val="lt1"/>
                </a:solidFill>
              </a:rPr>
              <a:t>Võ Hoài Danh</a:t>
            </a:r>
            <a:r>
              <a:rPr lang="en-US" sz="1600" i="0" u="none" strike="noStrike" cap="none">
                <a:solidFill>
                  <a:schemeClr val="lt1"/>
                </a:solidFill>
              </a:rPr>
              <a:t>- </a:t>
            </a:r>
            <a:r>
              <a:rPr lang="en-US" sz="1600">
                <a:solidFill>
                  <a:schemeClr val="lt1"/>
                </a:solidFill>
              </a:rPr>
              <a:t>22C15025</a:t>
            </a:r>
            <a:endParaRPr/>
          </a:p>
        </p:txBody>
      </p:sp>
      <p:sp>
        <p:nvSpPr>
          <p:cNvPr id="17" name="Google Shape;17;p7"/>
          <p:cNvSpPr txBox="1"/>
          <p:nvPr/>
        </p:nvSpPr>
        <p:spPr>
          <a:xfrm>
            <a:off x="2681416" y="6526770"/>
            <a:ext cx="7148400" cy="387758"/>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a:solidFill>
                  <a:schemeClr val="lt1"/>
                </a:solidFill>
              </a:rPr>
              <a:t>Phát hiện hình ảnh sinh bởi mô hình tạo sinh ảnh</a:t>
            </a:r>
            <a:endParaRPr lang="en-US" sz="1600" i="0" u="none" strike="noStrike" cap="none">
              <a:solidFill>
                <a:schemeClr val="lt1"/>
              </a:solidFill>
            </a:endParaRPr>
          </a:p>
        </p:txBody>
      </p:sp>
      <p:sp>
        <p:nvSpPr>
          <p:cNvPr id="18" name="Google Shape;18;p7"/>
          <p:cNvSpPr txBox="1"/>
          <p:nvPr/>
        </p:nvSpPr>
        <p:spPr>
          <a:xfrm>
            <a:off x="9829800" y="6526770"/>
            <a:ext cx="2362200" cy="338700"/>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i="0" u="none" strike="noStrike" cap="none">
                <a:solidFill>
                  <a:schemeClr val="lt1"/>
                </a:solidFill>
              </a:rPr>
              <a:t>	 </a:t>
            </a:r>
            <a:r>
              <a:rPr lang="en-US" sz="1600">
                <a:solidFill>
                  <a:schemeClr val="lt1"/>
                </a:solidFill>
              </a:rPr>
              <a:t>Trang</a:t>
            </a:r>
            <a:r>
              <a:rPr lang="en-US" sz="1600" i="0" u="none" strike="noStrike" cap="none">
                <a:solidFill>
                  <a:schemeClr val="lt1"/>
                </a:solidFill>
              </a:rPr>
              <a:t> </a:t>
            </a:r>
            <a:fld id="{00000000-1234-1234-1234-123412341234}" type="slidenum">
              <a:rPr lang="en-US" sz="1600" i="0" u="none" strike="noStrike" cap="none">
                <a:solidFill>
                  <a:schemeClr val="lt1"/>
                </a:solidFill>
              </a:rPr>
              <a:t>‹#›</a:t>
            </a:fld>
            <a:endParaRPr sz="1600" i="0" u="none" strike="noStrike" cap="none">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a:spLocks noGrp="1"/>
          </p:cNvSpPr>
          <p:nvPr>
            <p:ph type="pic" idx="2"/>
          </p:nvPr>
        </p:nvSpPr>
        <p:spPr>
          <a:xfrm>
            <a:off x="5183188" y="987427"/>
            <a:ext cx="6172200" cy="4873625"/>
          </a:xfrm>
          <a:prstGeom prst="rect">
            <a:avLst/>
          </a:prstGeom>
          <a:noFill/>
          <a:ln>
            <a:noFill/>
          </a:ln>
        </p:spPr>
      </p:sp>
      <p:sp>
        <p:nvSpPr>
          <p:cNvPr id="72" name="Google Shape;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p:nvPr/>
        </p:nvSpPr>
        <p:spPr>
          <a:xfrm>
            <a:off x="0" y="6526769"/>
            <a:ext cx="2681416" cy="335989"/>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Dr. LE Thanh Tung</a:t>
            </a:r>
            <a:endParaRPr sz="1600" b="0" i="0" u="none" strike="noStrike" cap="none">
              <a:solidFill>
                <a:schemeClr val="lt1"/>
              </a:solidFill>
              <a:latin typeface="Quattrocento Sans"/>
              <a:ea typeface="Quattrocento Sans"/>
              <a:cs typeface="Quattrocento Sans"/>
              <a:sym typeface="Quattrocento Sans"/>
            </a:endParaRPr>
          </a:p>
        </p:txBody>
      </p:sp>
      <p:sp>
        <p:nvSpPr>
          <p:cNvPr id="60" name="Google Shape;60;p14"/>
          <p:cNvSpPr txBox="1"/>
          <p:nvPr/>
        </p:nvSpPr>
        <p:spPr>
          <a:xfrm>
            <a:off x="2681416" y="6526770"/>
            <a:ext cx="7148384" cy="335989"/>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CSC10002 – Programming Techniques</a:t>
            </a:r>
            <a:endParaRPr/>
          </a:p>
        </p:txBody>
      </p:sp>
      <p:sp>
        <p:nvSpPr>
          <p:cNvPr id="61" name="Google Shape;61;p14"/>
          <p:cNvSpPr txBox="1"/>
          <p:nvPr/>
        </p:nvSpPr>
        <p:spPr>
          <a:xfrm>
            <a:off x="9829800" y="6526770"/>
            <a:ext cx="2362200" cy="335989"/>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	 Page </a:t>
            </a:r>
            <a:fld id="{00000000-1234-1234-1234-123412341234}" type="slidenum">
              <a:rPr lang="en-US" sz="1600" b="0" i="0" u="none" strike="noStrike" cap="none">
                <a:solidFill>
                  <a:schemeClr val="lt1"/>
                </a:solidFill>
                <a:latin typeface="Quattrocento Sans"/>
                <a:ea typeface="Quattrocento Sans"/>
                <a:cs typeface="Quattrocento Sans"/>
                <a:sym typeface="Quattrocento Sans"/>
              </a:rPr>
              <a:t>‹#›</a:t>
            </a:fld>
            <a:endParaRPr sz="16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Shape 91"/>
        <p:cNvGrpSpPr/>
        <p:nvPr/>
      </p:nvGrpSpPr>
      <p:grpSpPr>
        <a:xfrm>
          <a:off x="0" y="0"/>
          <a:ext cx="0" cy="0"/>
          <a:chOff x="0" y="0"/>
          <a:chExt cx="0" cy="0"/>
        </a:xfrm>
      </p:grpSpPr>
      <p:sp>
        <p:nvSpPr>
          <p:cNvPr id="92" name="Google Shape;92;p1"/>
          <p:cNvSpPr txBox="1"/>
          <p:nvPr/>
        </p:nvSpPr>
        <p:spPr>
          <a:xfrm>
            <a:off x="3079955" y="1231884"/>
            <a:ext cx="603209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rPr>
              <a:t>BẢO VỆ </a:t>
            </a:r>
            <a:r>
              <a:rPr lang="en-US" sz="2800" b="1">
                <a:solidFill>
                  <a:schemeClr val="dk1"/>
                </a:solidFill>
              </a:rPr>
              <a:t>LUẬN VĂN THẠC SĨ</a:t>
            </a:r>
            <a:endParaRPr sz="2800" b="1" i="0" u="none" strike="noStrike" cap="none">
              <a:solidFill>
                <a:schemeClr val="dk1"/>
              </a:solidFill>
            </a:endParaRPr>
          </a:p>
        </p:txBody>
      </p:sp>
      <p:pic>
        <p:nvPicPr>
          <p:cNvPr id="93" name="Google Shape;93;p1" descr="Logo&#10;&#10;Description automatically generated"/>
          <p:cNvPicPr preferRelativeResize="0"/>
          <p:nvPr/>
        </p:nvPicPr>
        <p:blipFill rotWithShape="1">
          <a:blip r:embed="rId3">
            <a:alphaModFix/>
          </a:blip>
          <a:srcRect/>
          <a:stretch/>
        </p:blipFill>
        <p:spPr>
          <a:xfrm>
            <a:off x="0" y="0"/>
            <a:ext cx="1543419" cy="1260707"/>
          </a:xfrm>
          <a:prstGeom prst="rect">
            <a:avLst/>
          </a:prstGeom>
          <a:noFill/>
          <a:ln>
            <a:noFill/>
          </a:ln>
        </p:spPr>
      </p:pic>
      <p:sp>
        <p:nvSpPr>
          <p:cNvPr id="94" name="Google Shape;94;p1"/>
          <p:cNvSpPr txBox="1"/>
          <p:nvPr/>
        </p:nvSpPr>
        <p:spPr>
          <a:xfrm>
            <a:off x="2199740" y="96767"/>
            <a:ext cx="779251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Play"/>
                <a:ea typeface="Play"/>
                <a:cs typeface="Play"/>
                <a:sym typeface="Play"/>
              </a:rPr>
              <a:t>TRƯỜNG ĐẠI HỌC KHOA HỌC TỰ NHIÊN, ĐHQG-HCM</a:t>
            </a:r>
            <a:endParaRPr sz="2400" b="0" i="0" u="none" strike="noStrike" cap="none">
              <a:solidFill>
                <a:schemeClr val="dk1"/>
              </a:solidFill>
              <a:latin typeface="Play"/>
              <a:ea typeface="Play"/>
              <a:cs typeface="Play"/>
              <a:sym typeface="Play"/>
            </a:endParaRPr>
          </a:p>
        </p:txBody>
      </p:sp>
      <p:sp>
        <p:nvSpPr>
          <p:cNvPr id="95" name="Google Shape;95;p1"/>
          <p:cNvSpPr txBox="1"/>
          <p:nvPr/>
        </p:nvSpPr>
        <p:spPr>
          <a:xfrm>
            <a:off x="4094490" y="484547"/>
            <a:ext cx="400302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Play"/>
                <a:ea typeface="Play"/>
                <a:cs typeface="Play"/>
                <a:sym typeface="Play"/>
              </a:rPr>
              <a:t>Khoa Công Nghệ Thông Tin</a:t>
            </a:r>
            <a:endParaRPr sz="2400" b="0" i="0" u="none" strike="noStrike" cap="none">
              <a:solidFill>
                <a:schemeClr val="dk1"/>
              </a:solidFill>
              <a:latin typeface="Play"/>
              <a:ea typeface="Play"/>
              <a:cs typeface="Play"/>
              <a:sym typeface="Play"/>
            </a:endParaRPr>
          </a:p>
        </p:txBody>
      </p:sp>
      <p:sp>
        <p:nvSpPr>
          <p:cNvPr id="96" name="Google Shape;96;p1"/>
          <p:cNvSpPr txBox="1"/>
          <p:nvPr/>
        </p:nvSpPr>
        <p:spPr>
          <a:xfrm>
            <a:off x="1523999" y="3813398"/>
            <a:ext cx="9144000" cy="890949"/>
          </a:xfrm>
          <a:prstGeom prst="rect">
            <a:avLst/>
          </a:prstGeom>
          <a:noFill/>
          <a:ln>
            <a:noFill/>
          </a:ln>
        </p:spPr>
        <p:txBody>
          <a:bodyPr spcFirstLastPara="1" wrap="square" lIns="91425" tIns="45700" rIns="91425" bIns="45700" anchor="t" anchorCtr="0">
            <a:normAutofit/>
          </a:bodyPr>
          <a:lstStyle/>
          <a:p>
            <a:pPr lvl="0" algn="ctr">
              <a:buClr>
                <a:schemeClr val="dk1"/>
              </a:buClr>
              <a:buSzPts val="2400"/>
            </a:pPr>
            <a:r>
              <a:rPr lang="en-US" sz="2400">
                <a:solidFill>
                  <a:schemeClr val="dk1"/>
                </a:solidFill>
              </a:rPr>
              <a:t>DETECTION OF SYNTHETIC IMAGES GENERATED BY GENERATIVE MODELS</a:t>
            </a:r>
            <a:endParaRPr lang="en-US" sz="2400" i="0" u="none" strike="noStrike" cap="none">
              <a:solidFill>
                <a:schemeClr val="dk1"/>
              </a:solidFill>
            </a:endParaRPr>
          </a:p>
        </p:txBody>
      </p:sp>
      <p:sp>
        <p:nvSpPr>
          <p:cNvPr id="97" name="Google Shape;97;p1"/>
          <p:cNvSpPr/>
          <p:nvPr/>
        </p:nvSpPr>
        <p:spPr>
          <a:xfrm>
            <a:off x="1119579" y="1989120"/>
            <a:ext cx="9991679" cy="1623757"/>
          </a:xfrm>
          <a:prstGeom prst="roundRect">
            <a:avLst>
              <a:gd name="adj" fmla="val 18699"/>
            </a:avLst>
          </a:prstGeom>
          <a:solidFill>
            <a:srgbClr val="0D259B"/>
          </a:solidFill>
          <a:ln w="12700" cap="flat" cmpd="sng">
            <a:solidFill>
              <a:srgbClr val="0D259B"/>
            </a:solidFill>
            <a:prstDash val="solid"/>
            <a:miter lim="800000"/>
            <a:headEnd type="none" w="sm" len="sm"/>
            <a:tailEnd type="none" w="sm" len="sm"/>
          </a:ln>
          <a:effectLst>
            <a:outerShdw blurRad="63500" dist="152400" dir="2700000" algn="ctr">
              <a:srgbClr val="000000">
                <a:alpha val="40000"/>
              </a:srgbClr>
            </a:outerShdw>
          </a:effectLst>
        </p:spPr>
        <p:txBody>
          <a:bodyPr spcFirstLastPara="1" wrap="square" lIns="91425" tIns="45700" rIns="91425" bIns="45700" anchor="ctr" anchorCtr="0">
            <a:noAutofit/>
          </a:bodyPr>
          <a:lstStyle/>
          <a:p>
            <a:pPr lvl="0" algn="ctr"/>
            <a:r>
              <a:rPr lang="en-US" sz="3300">
                <a:solidFill>
                  <a:schemeClr val="lt1"/>
                </a:solidFill>
              </a:rPr>
              <a:t>PHÁT HIỆN HÌNH ẢNH </a:t>
            </a:r>
          </a:p>
          <a:p>
            <a:pPr lvl="0" algn="ctr"/>
            <a:r>
              <a:rPr lang="en-US" sz="3300">
                <a:solidFill>
                  <a:schemeClr val="lt1"/>
                </a:solidFill>
              </a:rPr>
              <a:t>SINH BỞI MÔ HÌNH TẠO SINH ẢNH</a:t>
            </a:r>
            <a:endParaRPr sz="3300" i="0" u="none" strike="noStrike" cap="none">
              <a:solidFill>
                <a:schemeClr val="lt1"/>
              </a:solidFill>
            </a:endParaRPr>
          </a:p>
        </p:txBody>
      </p:sp>
      <p:grpSp>
        <p:nvGrpSpPr>
          <p:cNvPr id="98" name="Google Shape;98;p1"/>
          <p:cNvGrpSpPr/>
          <p:nvPr/>
        </p:nvGrpSpPr>
        <p:grpSpPr>
          <a:xfrm>
            <a:off x="1543425" y="4796475"/>
            <a:ext cx="9373675" cy="1536313"/>
            <a:chOff x="1524006" y="4431350"/>
            <a:chExt cx="9373675" cy="1536313"/>
          </a:xfrm>
        </p:grpSpPr>
        <p:sp>
          <p:nvSpPr>
            <p:cNvPr id="99" name="Google Shape;99;p1"/>
            <p:cNvSpPr txBox="1"/>
            <p:nvPr/>
          </p:nvSpPr>
          <p:spPr>
            <a:xfrm>
              <a:off x="1524006" y="4431350"/>
              <a:ext cx="4415100" cy="1536300"/>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lnSpc>
                  <a:spcPct val="150000"/>
                </a:lnSpc>
                <a:spcBef>
                  <a:spcPts val="0"/>
                </a:spcBef>
                <a:spcAft>
                  <a:spcPts val="0"/>
                </a:spcAft>
                <a:buClr>
                  <a:schemeClr val="dk1"/>
                </a:buClr>
                <a:buSzPts val="2400"/>
                <a:buFont typeface="Arial"/>
                <a:buNone/>
              </a:pPr>
              <a:r>
                <a:rPr lang="en-US" sz="2400">
                  <a:solidFill>
                    <a:schemeClr val="dk1"/>
                  </a:solidFill>
                </a:rPr>
                <a:t>Học viên cao học</a:t>
              </a:r>
              <a:r>
                <a:rPr lang="en-US" sz="2400" i="0" u="none" strike="noStrike" cap="none">
                  <a:solidFill>
                    <a:schemeClr val="dk1"/>
                  </a:solidFill>
                </a:rPr>
                <a:t>:</a:t>
              </a:r>
            </a:p>
            <a:p>
              <a:pPr marL="0" marR="0" lvl="0" indent="0" algn="l" rtl="0">
                <a:lnSpc>
                  <a:spcPct val="150000"/>
                </a:lnSpc>
                <a:spcBef>
                  <a:spcPts val="0"/>
                </a:spcBef>
                <a:spcAft>
                  <a:spcPts val="0"/>
                </a:spcAft>
                <a:buClr>
                  <a:schemeClr val="dk1"/>
                </a:buClr>
                <a:buSzPts val="2400"/>
                <a:buFont typeface="Arial"/>
                <a:buNone/>
              </a:pPr>
              <a:r>
                <a:rPr lang="en-US" sz="2400">
                  <a:solidFill>
                    <a:schemeClr val="dk1"/>
                  </a:solidFill>
                </a:rPr>
                <a:t>22C15025</a:t>
              </a:r>
              <a:r>
                <a:rPr lang="en-US" sz="2400" i="0" u="none" strike="noStrike" cap="none">
                  <a:solidFill>
                    <a:schemeClr val="dk1"/>
                  </a:solidFill>
                </a:rPr>
                <a:t> – Võ Hoài Danh</a:t>
              </a:r>
              <a:endParaRPr sz="2400">
                <a:solidFill>
                  <a:schemeClr val="dk1"/>
                </a:solidFill>
              </a:endParaRPr>
            </a:p>
            <a:p>
              <a:pPr marL="0" lvl="0" indent="0" algn="l" rtl="0">
                <a:lnSpc>
                  <a:spcPct val="200000"/>
                </a:lnSpc>
                <a:spcBef>
                  <a:spcPts val="0"/>
                </a:spcBef>
                <a:spcAft>
                  <a:spcPts val="0"/>
                </a:spcAft>
                <a:buClr>
                  <a:schemeClr val="dk1"/>
                </a:buClr>
                <a:buSzPts val="2400"/>
                <a:buFont typeface="Arial"/>
                <a:buNone/>
              </a:pPr>
              <a:r>
                <a:rPr lang="en-US" sz="2400">
                  <a:solidFill>
                    <a:schemeClr val="dk1"/>
                  </a:solidFill>
                </a:rPr>
                <a:t>Ngành: Trí tuệ nhân tạo</a:t>
              </a:r>
              <a:endParaRPr sz="2400">
                <a:solidFill>
                  <a:schemeClr val="dk1"/>
                </a:solidFill>
              </a:endParaRPr>
            </a:p>
          </p:txBody>
        </p:sp>
        <p:sp>
          <p:nvSpPr>
            <p:cNvPr id="100" name="Google Shape;100;p1"/>
            <p:cNvSpPr txBox="1"/>
            <p:nvPr/>
          </p:nvSpPr>
          <p:spPr>
            <a:xfrm>
              <a:off x="7287573" y="4457226"/>
              <a:ext cx="3610108" cy="1510437"/>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dk1"/>
                </a:buClr>
                <a:buSzPts val="2400"/>
                <a:buFont typeface="Arial"/>
                <a:buNone/>
              </a:pPr>
              <a:r>
                <a:rPr lang="en-US" sz="2000" i="0" u="none" strike="noStrike" cap="none">
                  <a:solidFill>
                    <a:schemeClr val="dk1"/>
                  </a:solidFill>
                </a:rPr>
                <a:t>Gi</a:t>
              </a:r>
              <a:r>
                <a:rPr lang="en-US" sz="2000">
                  <a:solidFill>
                    <a:schemeClr val="dk1"/>
                  </a:solidFill>
                </a:rPr>
                <a:t>ảng</a:t>
              </a:r>
              <a:r>
                <a:rPr lang="en-US" sz="2000" i="0" u="none" strike="noStrike" cap="none">
                  <a:solidFill>
                    <a:schemeClr val="dk1"/>
                  </a:solidFill>
                </a:rPr>
                <a:t> viên hướng dẫn:</a:t>
              </a:r>
              <a:endParaRPr lang="en-US" sz="2000"/>
            </a:p>
            <a:p>
              <a:pPr marL="0" marR="0" lvl="0" indent="0" algn="l" rtl="0">
                <a:lnSpc>
                  <a:spcPct val="150000"/>
                </a:lnSpc>
                <a:spcBef>
                  <a:spcPts val="0"/>
                </a:spcBef>
                <a:spcAft>
                  <a:spcPts val="0"/>
                </a:spcAft>
                <a:buClr>
                  <a:schemeClr val="dk1"/>
                </a:buClr>
                <a:buSzPts val="2400"/>
                <a:buFont typeface="Arial"/>
                <a:buNone/>
              </a:pPr>
              <a:r>
                <a:rPr lang="en-US" sz="2000" i="0" u="none" strike="noStrike" cap="none">
                  <a:solidFill>
                    <a:schemeClr val="dk1"/>
                  </a:solidFill>
                </a:rPr>
                <a:t>TS. Lê Trung Nghĩa</a:t>
              </a:r>
              <a:endParaRPr sz="2000" i="0" u="none" strike="noStrike" cap="none">
                <a:solidFill>
                  <a:schemeClr val="dk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B3DAB366-29AC-F416-1D63-737E4C0618F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E624E8B-FB11-8900-AB3D-256C0717D26F}"/>
              </a:ext>
            </a:extLst>
          </p:cNvPr>
          <p:cNvSpPr/>
          <p:nvPr/>
        </p:nvSpPr>
        <p:spPr>
          <a:xfrm>
            <a:off x="0" y="1"/>
            <a:ext cx="12192000" cy="707846"/>
          </a:xfrm>
          <a:prstGeom prst="rect">
            <a:avLst/>
          </a:prstGeom>
          <a:solidFill>
            <a:srgbClr val="203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Google Shape;185;g31a381ed9b4_0_31">
            <a:extLst>
              <a:ext uri="{FF2B5EF4-FFF2-40B4-BE49-F238E27FC236}">
                <a16:creationId xmlns:a16="http://schemas.microsoft.com/office/drawing/2014/main" id="{E803DFB1-49D3-23BB-4D3A-396AD0C51FED}"/>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rPr>
              <a:t>Tiếp cận trên miền tần số</a:t>
            </a:r>
          </a:p>
        </p:txBody>
      </p:sp>
      <p:pic>
        <p:nvPicPr>
          <p:cNvPr id="186" name="Google Shape;186;g31a381ed9b4_0_31" descr="Logo&#10;&#10;Description automatically generated">
            <a:extLst>
              <a:ext uri="{FF2B5EF4-FFF2-40B4-BE49-F238E27FC236}">
                <a16:creationId xmlns:a16="http://schemas.microsoft.com/office/drawing/2014/main" id="{B2F2E5F7-9839-B1B9-3426-E50AB1BEA30A}"/>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2" name="Google Shape;179;g31af1388b54_0_4">
            <a:extLst>
              <a:ext uri="{FF2B5EF4-FFF2-40B4-BE49-F238E27FC236}">
                <a16:creationId xmlns:a16="http://schemas.microsoft.com/office/drawing/2014/main" id="{4C74A204-FBAE-9473-A376-5529E7828C4D}"/>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rPr>
              <a:t>Frank, Joel, et al. "Leveraging frequency analysis for deep fake image recognition." International conference on machine learning. PMLR, 2020.</a:t>
            </a:r>
          </a:p>
        </p:txBody>
      </p:sp>
      <p:sp>
        <p:nvSpPr>
          <p:cNvPr id="11" name="TextBox 10">
            <a:extLst>
              <a:ext uri="{FF2B5EF4-FFF2-40B4-BE49-F238E27FC236}">
                <a16:creationId xmlns:a16="http://schemas.microsoft.com/office/drawing/2014/main" id="{CAB354F9-BE71-35BF-EEC3-8C922DFDF049}"/>
              </a:ext>
            </a:extLst>
          </p:cNvPr>
          <p:cNvSpPr txBox="1"/>
          <p:nvPr/>
        </p:nvSpPr>
        <p:spPr>
          <a:xfrm>
            <a:off x="1437294" y="1596655"/>
            <a:ext cx="9313905" cy="892552"/>
          </a:xfrm>
          <a:prstGeom prst="rect">
            <a:avLst/>
          </a:prstGeom>
          <a:noFill/>
        </p:spPr>
        <p:txBody>
          <a:bodyPr wrap="square">
            <a:spAutoFit/>
          </a:bodyPr>
          <a:lstStyle/>
          <a:p>
            <a:r>
              <a:rPr lang="en-US" sz="2600" b="1">
                <a:solidFill>
                  <a:schemeClr val="tx1">
                    <a:lumMod val="75000"/>
                    <a:lumOff val="25000"/>
                  </a:schemeClr>
                </a:solidFill>
              </a:rPr>
              <a:t>Các dấu vết “giả mạo” x</a:t>
            </a:r>
            <a:r>
              <a:rPr lang="vi-VN" sz="2600" b="1">
                <a:solidFill>
                  <a:schemeClr val="tx1">
                    <a:lumMod val="75000"/>
                    <a:lumOff val="25000"/>
                  </a:schemeClr>
                </a:solidFill>
              </a:rPr>
              <a:t>uất hiện do các phép upsampling được sử dụng trong</a:t>
            </a:r>
            <a:r>
              <a:rPr lang="en-US" sz="2600" b="1">
                <a:solidFill>
                  <a:schemeClr val="tx1">
                    <a:lumMod val="75000"/>
                    <a:lumOff val="25000"/>
                  </a:schemeClr>
                </a:solidFill>
              </a:rPr>
              <a:t> </a:t>
            </a:r>
            <a:r>
              <a:rPr lang="vi-VN" sz="2600" b="1">
                <a:solidFill>
                  <a:schemeClr val="tx1">
                    <a:lumMod val="75000"/>
                    <a:lumOff val="25000"/>
                  </a:schemeClr>
                </a:solidFill>
              </a:rPr>
              <a:t>kiến trúc</a:t>
            </a:r>
            <a:r>
              <a:rPr lang="en-US" sz="2600" b="1">
                <a:solidFill>
                  <a:schemeClr val="tx1">
                    <a:lumMod val="75000"/>
                    <a:lumOff val="25000"/>
                  </a:schemeClr>
                </a:solidFill>
              </a:rPr>
              <a:t> của mạng</a:t>
            </a:r>
            <a:r>
              <a:rPr lang="vi-VN" sz="2600" b="1">
                <a:solidFill>
                  <a:schemeClr val="tx1">
                    <a:lumMod val="75000"/>
                    <a:lumOff val="25000"/>
                  </a:schemeClr>
                </a:solidFill>
              </a:rPr>
              <a:t> GA</a:t>
            </a:r>
            <a:r>
              <a:rPr lang="en-US" sz="2600" b="1">
                <a:solidFill>
                  <a:schemeClr val="tx1">
                    <a:lumMod val="75000"/>
                    <a:lumOff val="25000"/>
                  </a:schemeClr>
                </a:solidFill>
              </a:rPr>
              <a:t>N.</a:t>
            </a:r>
          </a:p>
        </p:txBody>
      </p:sp>
      <p:grpSp>
        <p:nvGrpSpPr>
          <p:cNvPr id="44" name="Group 43">
            <a:extLst>
              <a:ext uri="{FF2B5EF4-FFF2-40B4-BE49-F238E27FC236}">
                <a16:creationId xmlns:a16="http://schemas.microsoft.com/office/drawing/2014/main" id="{C9492C11-1C94-C124-165B-612931760A6A}"/>
              </a:ext>
            </a:extLst>
          </p:cNvPr>
          <p:cNvGrpSpPr/>
          <p:nvPr/>
        </p:nvGrpSpPr>
        <p:grpSpPr>
          <a:xfrm>
            <a:off x="1960879" y="3088639"/>
            <a:ext cx="8128001" cy="1963238"/>
            <a:chOff x="477519" y="2427511"/>
            <a:chExt cx="11236961" cy="3165144"/>
          </a:xfrm>
        </p:grpSpPr>
        <p:pic>
          <p:nvPicPr>
            <p:cNvPr id="32" name="Picture 31" descr="A pink and orange background&#10;&#10;AI-generated content may be incorrect.">
              <a:extLst>
                <a:ext uri="{FF2B5EF4-FFF2-40B4-BE49-F238E27FC236}">
                  <a16:creationId xmlns:a16="http://schemas.microsoft.com/office/drawing/2014/main" id="{E07A04C0-F7F6-09AD-BF44-2CFF1171D413}"/>
                </a:ext>
              </a:extLst>
            </p:cNvPr>
            <p:cNvPicPr>
              <a:picLocks noChangeAspect="1"/>
            </p:cNvPicPr>
            <p:nvPr/>
          </p:nvPicPr>
          <p:blipFill>
            <a:blip r:embed="rId4"/>
            <a:stretch>
              <a:fillRect/>
            </a:stretch>
          </p:blipFill>
          <p:spPr>
            <a:xfrm>
              <a:off x="484628" y="2427511"/>
              <a:ext cx="2668943" cy="2668943"/>
            </a:xfrm>
            <a:prstGeom prst="rect">
              <a:avLst/>
            </a:prstGeom>
          </p:spPr>
        </p:pic>
        <p:pic>
          <p:nvPicPr>
            <p:cNvPr id="34" name="Picture 33" descr="A purple and orange square&#10;&#10;AI-generated content may be incorrect.">
              <a:extLst>
                <a:ext uri="{FF2B5EF4-FFF2-40B4-BE49-F238E27FC236}">
                  <a16:creationId xmlns:a16="http://schemas.microsoft.com/office/drawing/2014/main" id="{45694FC6-96DB-5F57-266C-2FC685FA710E}"/>
                </a:ext>
              </a:extLst>
            </p:cNvPr>
            <p:cNvPicPr>
              <a:picLocks noChangeAspect="1"/>
            </p:cNvPicPr>
            <p:nvPr/>
          </p:nvPicPr>
          <p:blipFill>
            <a:blip r:embed="rId5"/>
            <a:stretch>
              <a:fillRect/>
            </a:stretch>
          </p:blipFill>
          <p:spPr>
            <a:xfrm>
              <a:off x="3338264" y="2427511"/>
              <a:ext cx="2668943" cy="2668943"/>
            </a:xfrm>
            <a:prstGeom prst="rect">
              <a:avLst/>
            </a:prstGeom>
          </p:spPr>
        </p:pic>
        <p:pic>
          <p:nvPicPr>
            <p:cNvPr id="36" name="Picture 35" descr="A pink and orange background&#10;&#10;AI-generated content may be incorrect.">
              <a:extLst>
                <a:ext uri="{FF2B5EF4-FFF2-40B4-BE49-F238E27FC236}">
                  <a16:creationId xmlns:a16="http://schemas.microsoft.com/office/drawing/2014/main" id="{EAA908DA-B51C-F7F0-D04A-A75EFB9AF629}"/>
                </a:ext>
              </a:extLst>
            </p:cNvPr>
            <p:cNvPicPr>
              <a:picLocks noChangeAspect="1"/>
            </p:cNvPicPr>
            <p:nvPr/>
          </p:nvPicPr>
          <p:blipFill>
            <a:blip r:embed="rId6"/>
            <a:stretch>
              <a:fillRect/>
            </a:stretch>
          </p:blipFill>
          <p:spPr>
            <a:xfrm>
              <a:off x="6191900" y="2427511"/>
              <a:ext cx="2668943" cy="2668943"/>
            </a:xfrm>
            <a:prstGeom prst="rect">
              <a:avLst/>
            </a:prstGeom>
          </p:spPr>
        </p:pic>
        <p:pic>
          <p:nvPicPr>
            <p:cNvPr id="38" name="Picture 37" descr="A red and orange background&#10;&#10;AI-generated content may be incorrect.">
              <a:extLst>
                <a:ext uri="{FF2B5EF4-FFF2-40B4-BE49-F238E27FC236}">
                  <a16:creationId xmlns:a16="http://schemas.microsoft.com/office/drawing/2014/main" id="{44E66EBB-A056-2A52-B0DF-6CB35D57B1CB}"/>
                </a:ext>
              </a:extLst>
            </p:cNvPr>
            <p:cNvPicPr>
              <a:picLocks noChangeAspect="1"/>
            </p:cNvPicPr>
            <p:nvPr/>
          </p:nvPicPr>
          <p:blipFill>
            <a:blip r:embed="rId7"/>
            <a:stretch>
              <a:fillRect/>
            </a:stretch>
          </p:blipFill>
          <p:spPr>
            <a:xfrm>
              <a:off x="9045537" y="2427511"/>
              <a:ext cx="2668943" cy="2668943"/>
            </a:xfrm>
            <a:prstGeom prst="rect">
              <a:avLst/>
            </a:prstGeom>
          </p:spPr>
        </p:pic>
        <p:sp>
          <p:nvSpPr>
            <p:cNvPr id="40" name="TextBox 39">
              <a:extLst>
                <a:ext uri="{FF2B5EF4-FFF2-40B4-BE49-F238E27FC236}">
                  <a16:creationId xmlns:a16="http://schemas.microsoft.com/office/drawing/2014/main" id="{DB5A577E-6F20-4263-C89C-E357EE6E899C}"/>
                </a:ext>
              </a:extLst>
            </p:cNvPr>
            <p:cNvSpPr txBox="1"/>
            <p:nvPr/>
          </p:nvSpPr>
          <p:spPr>
            <a:xfrm>
              <a:off x="477519" y="5096455"/>
              <a:ext cx="2668942" cy="496200"/>
            </a:xfrm>
            <a:prstGeom prst="rect">
              <a:avLst/>
            </a:prstGeom>
            <a:noFill/>
          </p:spPr>
          <p:txBody>
            <a:bodyPr wrap="square">
              <a:spAutoFit/>
            </a:bodyPr>
            <a:lstStyle/>
            <a:p>
              <a:pPr algn="ctr"/>
              <a:r>
                <a:rPr lang="en-US">
                  <a:solidFill>
                    <a:schemeClr val="tx1">
                      <a:lumMod val="75000"/>
                      <a:lumOff val="25000"/>
                    </a:schemeClr>
                  </a:solidFill>
                </a:rPr>
                <a:t>LSUN bedrooms</a:t>
              </a:r>
            </a:p>
          </p:txBody>
        </p:sp>
        <p:sp>
          <p:nvSpPr>
            <p:cNvPr id="41" name="TextBox 40">
              <a:extLst>
                <a:ext uri="{FF2B5EF4-FFF2-40B4-BE49-F238E27FC236}">
                  <a16:creationId xmlns:a16="http://schemas.microsoft.com/office/drawing/2014/main" id="{681C2551-9823-B680-ACB0-4FBE40DBF33F}"/>
                </a:ext>
              </a:extLst>
            </p:cNvPr>
            <p:cNvSpPr txBox="1"/>
            <p:nvPr/>
          </p:nvSpPr>
          <p:spPr>
            <a:xfrm>
              <a:off x="3334710" y="5096453"/>
              <a:ext cx="2668942" cy="496200"/>
            </a:xfrm>
            <a:prstGeom prst="rect">
              <a:avLst/>
            </a:prstGeom>
            <a:noFill/>
          </p:spPr>
          <p:txBody>
            <a:bodyPr wrap="square">
              <a:spAutoFit/>
            </a:bodyPr>
            <a:lstStyle/>
            <a:p>
              <a:pPr algn="ctr"/>
              <a:r>
                <a:rPr lang="en-US">
                  <a:solidFill>
                    <a:schemeClr val="tx1">
                      <a:lumMod val="75000"/>
                      <a:lumOff val="25000"/>
                    </a:schemeClr>
                  </a:solidFill>
                </a:rPr>
                <a:t>Nearest Neighbor</a:t>
              </a:r>
            </a:p>
          </p:txBody>
        </p:sp>
        <p:sp>
          <p:nvSpPr>
            <p:cNvPr id="42" name="TextBox 41">
              <a:extLst>
                <a:ext uri="{FF2B5EF4-FFF2-40B4-BE49-F238E27FC236}">
                  <a16:creationId xmlns:a16="http://schemas.microsoft.com/office/drawing/2014/main" id="{4B3D448E-9B05-C70F-587D-573318A9A771}"/>
                </a:ext>
              </a:extLst>
            </p:cNvPr>
            <p:cNvSpPr txBox="1"/>
            <p:nvPr/>
          </p:nvSpPr>
          <p:spPr>
            <a:xfrm>
              <a:off x="6229487" y="5096453"/>
              <a:ext cx="2668942" cy="496200"/>
            </a:xfrm>
            <a:prstGeom prst="rect">
              <a:avLst/>
            </a:prstGeom>
            <a:noFill/>
          </p:spPr>
          <p:txBody>
            <a:bodyPr wrap="square">
              <a:spAutoFit/>
            </a:bodyPr>
            <a:lstStyle/>
            <a:p>
              <a:pPr algn="ctr"/>
              <a:r>
                <a:rPr lang="en-US">
                  <a:solidFill>
                    <a:schemeClr val="tx1">
                      <a:lumMod val="75000"/>
                      <a:lumOff val="25000"/>
                    </a:schemeClr>
                  </a:solidFill>
                </a:rPr>
                <a:t>Bilinear</a:t>
              </a:r>
            </a:p>
          </p:txBody>
        </p:sp>
        <p:sp>
          <p:nvSpPr>
            <p:cNvPr id="43" name="TextBox 42">
              <a:extLst>
                <a:ext uri="{FF2B5EF4-FFF2-40B4-BE49-F238E27FC236}">
                  <a16:creationId xmlns:a16="http://schemas.microsoft.com/office/drawing/2014/main" id="{BECED132-22E1-C909-D843-CCA2FB83BC14}"/>
                </a:ext>
              </a:extLst>
            </p:cNvPr>
            <p:cNvSpPr txBox="1"/>
            <p:nvPr/>
          </p:nvSpPr>
          <p:spPr>
            <a:xfrm>
              <a:off x="9045536" y="5096453"/>
              <a:ext cx="2668942" cy="496200"/>
            </a:xfrm>
            <a:prstGeom prst="rect">
              <a:avLst/>
            </a:prstGeom>
            <a:noFill/>
          </p:spPr>
          <p:txBody>
            <a:bodyPr wrap="square">
              <a:spAutoFit/>
            </a:bodyPr>
            <a:lstStyle/>
            <a:p>
              <a:pPr algn="ctr"/>
              <a:r>
                <a:rPr lang="en-US">
                  <a:solidFill>
                    <a:schemeClr val="tx1">
                      <a:lumMod val="75000"/>
                      <a:lumOff val="25000"/>
                    </a:schemeClr>
                  </a:solidFill>
                </a:rPr>
                <a:t>Binomial</a:t>
              </a:r>
            </a:p>
          </p:txBody>
        </p:sp>
      </p:grpSp>
    </p:spTree>
    <p:extLst>
      <p:ext uri="{BB962C8B-B14F-4D97-AF65-F5344CB8AC3E}">
        <p14:creationId xmlns:p14="http://schemas.microsoft.com/office/powerpoint/2010/main" val="191194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0B143B91-A3E3-FBC9-25A8-30C5808FA4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926349-FCC7-9EFE-355D-03D5A592B0E9}"/>
              </a:ext>
            </a:extLst>
          </p:cNvPr>
          <p:cNvSpPr/>
          <p:nvPr/>
        </p:nvSpPr>
        <p:spPr>
          <a:xfrm>
            <a:off x="0" y="1"/>
            <a:ext cx="12192000" cy="707846"/>
          </a:xfrm>
          <a:prstGeom prst="rect">
            <a:avLst/>
          </a:prstGeom>
          <a:solidFill>
            <a:srgbClr val="203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Google Shape;185;g31a381ed9b4_0_31">
            <a:extLst>
              <a:ext uri="{FF2B5EF4-FFF2-40B4-BE49-F238E27FC236}">
                <a16:creationId xmlns:a16="http://schemas.microsoft.com/office/drawing/2014/main" id="{4EB7E33A-BCA2-9DD5-BD87-40DB3A0FA679}"/>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rPr>
              <a:t>Tiếp cận trên miền tần số</a:t>
            </a:r>
          </a:p>
        </p:txBody>
      </p:sp>
      <p:pic>
        <p:nvPicPr>
          <p:cNvPr id="186" name="Google Shape;186;g31a381ed9b4_0_31" descr="Logo&#10;&#10;Description automatically generated">
            <a:extLst>
              <a:ext uri="{FF2B5EF4-FFF2-40B4-BE49-F238E27FC236}">
                <a16:creationId xmlns:a16="http://schemas.microsoft.com/office/drawing/2014/main" id="{43FCE32C-B6E8-A33F-D539-DBCC9E4AF848}"/>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2" name="Google Shape;179;g31af1388b54_0_4">
            <a:extLst>
              <a:ext uri="{FF2B5EF4-FFF2-40B4-BE49-F238E27FC236}">
                <a16:creationId xmlns:a16="http://schemas.microsoft.com/office/drawing/2014/main" id="{AF1CC25E-7CF2-3283-A98D-8E69DC6250AA}"/>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rPr>
              <a:t>Frank, Joel, et al. "Leveraging frequency analysis for deep fake image recognition." International conference on machine learning. PMLR, 2020.</a:t>
            </a:r>
          </a:p>
        </p:txBody>
      </p:sp>
      <p:sp>
        <p:nvSpPr>
          <p:cNvPr id="4" name="TextBox 3">
            <a:extLst>
              <a:ext uri="{FF2B5EF4-FFF2-40B4-BE49-F238E27FC236}">
                <a16:creationId xmlns:a16="http://schemas.microsoft.com/office/drawing/2014/main" id="{53DC5447-4DB8-8B9E-B742-651C78B347DA}"/>
              </a:ext>
            </a:extLst>
          </p:cNvPr>
          <p:cNvSpPr txBox="1"/>
          <p:nvPr/>
        </p:nvSpPr>
        <p:spPr>
          <a:xfrm>
            <a:off x="1175400" y="1628031"/>
            <a:ext cx="6966945" cy="892552"/>
          </a:xfrm>
          <a:prstGeom prst="rect">
            <a:avLst/>
          </a:prstGeom>
          <a:noFill/>
        </p:spPr>
        <p:txBody>
          <a:bodyPr wrap="square">
            <a:spAutoFit/>
          </a:bodyPr>
          <a:lstStyle/>
          <a:p>
            <a:r>
              <a:rPr lang="en-US" sz="2600" b="1">
                <a:solidFill>
                  <a:schemeClr val="tx1">
                    <a:lumMod val="75000"/>
                    <a:lumOff val="25000"/>
                  </a:schemeClr>
                </a:solidFill>
              </a:rPr>
              <a:t>Bộ phân loại dựa trên biểu diễn tần số cho độ chính xác cao và yêu cầu ít tham số</a:t>
            </a:r>
          </a:p>
        </p:txBody>
      </p:sp>
      <p:pic>
        <p:nvPicPr>
          <p:cNvPr id="6" name="Picture 5">
            <a:extLst>
              <a:ext uri="{FF2B5EF4-FFF2-40B4-BE49-F238E27FC236}">
                <a16:creationId xmlns:a16="http://schemas.microsoft.com/office/drawing/2014/main" id="{2B1D83E7-3C61-BEC3-0E17-5FF51EA835C4}"/>
              </a:ext>
            </a:extLst>
          </p:cNvPr>
          <p:cNvPicPr>
            <a:picLocks noChangeAspect="1"/>
          </p:cNvPicPr>
          <p:nvPr/>
        </p:nvPicPr>
        <p:blipFill>
          <a:blip r:embed="rId4"/>
          <a:stretch>
            <a:fillRect/>
          </a:stretch>
        </p:blipFill>
        <p:spPr>
          <a:xfrm>
            <a:off x="1203565" y="2922527"/>
            <a:ext cx="4384436" cy="2307442"/>
          </a:xfrm>
          <a:prstGeom prst="rect">
            <a:avLst/>
          </a:prstGeom>
        </p:spPr>
      </p:pic>
      <p:pic>
        <p:nvPicPr>
          <p:cNvPr id="8" name="Picture 7">
            <a:extLst>
              <a:ext uri="{FF2B5EF4-FFF2-40B4-BE49-F238E27FC236}">
                <a16:creationId xmlns:a16="http://schemas.microsoft.com/office/drawing/2014/main" id="{B8899063-49DD-71D2-2379-701C8AA95C91}"/>
              </a:ext>
            </a:extLst>
          </p:cNvPr>
          <p:cNvPicPr>
            <a:picLocks noChangeAspect="1"/>
          </p:cNvPicPr>
          <p:nvPr/>
        </p:nvPicPr>
        <p:blipFill>
          <a:blip r:embed="rId5"/>
          <a:stretch>
            <a:fillRect/>
          </a:stretch>
        </p:blipFill>
        <p:spPr>
          <a:xfrm>
            <a:off x="6096000" y="2919874"/>
            <a:ext cx="5105679" cy="2448835"/>
          </a:xfrm>
          <a:prstGeom prst="rect">
            <a:avLst/>
          </a:prstGeom>
        </p:spPr>
      </p:pic>
      <p:sp>
        <p:nvSpPr>
          <p:cNvPr id="10" name="TextBox 9">
            <a:extLst>
              <a:ext uri="{FF2B5EF4-FFF2-40B4-BE49-F238E27FC236}">
                <a16:creationId xmlns:a16="http://schemas.microsoft.com/office/drawing/2014/main" id="{9D0F2E48-0E2E-5E9F-BE68-2C025C7340B6}"/>
              </a:ext>
            </a:extLst>
          </p:cNvPr>
          <p:cNvSpPr txBox="1"/>
          <p:nvPr/>
        </p:nvSpPr>
        <p:spPr>
          <a:xfrm>
            <a:off x="1120577" y="5349490"/>
            <a:ext cx="4914463" cy="523220"/>
          </a:xfrm>
          <a:prstGeom prst="rect">
            <a:avLst/>
          </a:prstGeom>
          <a:noFill/>
        </p:spPr>
        <p:txBody>
          <a:bodyPr wrap="square">
            <a:spAutoFit/>
          </a:bodyPr>
          <a:lstStyle/>
          <a:p>
            <a:r>
              <a:rPr lang="en-US">
                <a:solidFill>
                  <a:schemeClr val="tx1">
                    <a:lumMod val="75000"/>
                    <a:lumOff val="25000"/>
                  </a:schemeClr>
                </a:solidFill>
              </a:rPr>
              <a:t>Độ chính xác của việc huấn luyện bộ phân loại sử dụng hình ảnh so với biểu diễn hình ảnh trên miền tần số</a:t>
            </a:r>
          </a:p>
        </p:txBody>
      </p:sp>
    </p:spTree>
    <p:extLst>
      <p:ext uri="{BB962C8B-B14F-4D97-AF65-F5344CB8AC3E}">
        <p14:creationId xmlns:p14="http://schemas.microsoft.com/office/powerpoint/2010/main" val="572270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1ae00017cb_1_0"/>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85000"/>
                    <a:lumOff val="15000"/>
                  </a:schemeClr>
                </a:solidFill>
                <a:latin typeface="Arial"/>
                <a:ea typeface="Arial"/>
                <a:cs typeface="Arial"/>
                <a:sym typeface="Arial"/>
              </a:rPr>
              <a:t>3. Phương </a:t>
            </a:r>
            <a:r>
              <a:rPr lang="en-US" b="1">
                <a:solidFill>
                  <a:schemeClr val="tx1">
                    <a:lumMod val="75000"/>
                    <a:lumOff val="25000"/>
                  </a:schemeClr>
                </a:solidFill>
                <a:latin typeface="Arial"/>
                <a:ea typeface="Arial"/>
                <a:cs typeface="Arial"/>
                <a:sym typeface="Arial"/>
              </a:rPr>
              <a:t>pháp</a:t>
            </a:r>
            <a:r>
              <a:rPr lang="en-US" b="1">
                <a:solidFill>
                  <a:schemeClr val="tx1">
                    <a:lumMod val="85000"/>
                    <a:lumOff val="15000"/>
                  </a:schemeClr>
                </a:solidFill>
                <a:latin typeface="Arial"/>
                <a:ea typeface="Arial"/>
                <a:cs typeface="Arial"/>
                <a:sym typeface="Arial"/>
              </a:rPr>
              <a:t> đề xuất</a:t>
            </a:r>
            <a:endParaRPr b="1">
              <a:solidFill>
                <a:schemeClr val="tx1">
                  <a:lumMod val="85000"/>
                  <a:lumOff val="15000"/>
                </a:schemeClr>
              </a:solidFill>
              <a:latin typeface="Arial"/>
              <a:ea typeface="Arial"/>
              <a:cs typeface="Arial"/>
              <a:sym typeface="Arial"/>
            </a:endParaRPr>
          </a:p>
        </p:txBody>
      </p:sp>
      <p:sp>
        <p:nvSpPr>
          <p:cNvPr id="194" name="Google Shape;194;g31ae00017cb_1_0"/>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196" name="Google Shape;196;g31ae00017cb_1_0"/>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765CEFC5-C987-22D0-D2BE-5A069DE04507}"/>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B6E397C-7D6E-1641-BAD5-2BF43F76CA3E}"/>
              </a:ext>
            </a:extLst>
          </p:cNvPr>
          <p:cNvSpPr txBox="1"/>
          <p:nvPr/>
        </p:nvSpPr>
        <p:spPr>
          <a:xfrm>
            <a:off x="0" y="0"/>
            <a:ext cx="12192000" cy="707846"/>
          </a:xfrm>
          <a:prstGeom prst="rect">
            <a:avLst/>
          </a:prstGeom>
          <a:solidFill>
            <a:srgbClr val="2038B4"/>
          </a:solidFill>
          <a:ln>
            <a:noFill/>
          </a:ln>
        </p:spPr>
        <p:txBody>
          <a:bodyPr spcFirstLastPara="1" wrap="square" lIns="91425" tIns="45700" rIns="91425" bIns="45700" anchor="t" anchorCtr="0">
            <a:spAutoFit/>
          </a:bodyPr>
          <a:lstStyle/>
          <a:p>
            <a:pPr marL="282575" lvl="0"/>
            <a:r>
              <a:rPr lang="vi-VN" sz="4000" b="1">
                <a:solidFill>
                  <a:schemeClr val="lt1"/>
                </a:solidFill>
              </a:rPr>
              <a:t>Hướng tiếp cận</a:t>
            </a:r>
          </a:p>
        </p:txBody>
      </p:sp>
      <p:pic>
        <p:nvPicPr>
          <p:cNvPr id="203" name="Google Shape;203;g31ae00017cb_0_38" descr="Logo&#10;&#10;Description automatically generated">
            <a:extLst>
              <a:ext uri="{FF2B5EF4-FFF2-40B4-BE49-F238E27FC236}">
                <a16:creationId xmlns:a16="http://schemas.microsoft.com/office/drawing/2014/main" id="{EEB1222E-5ED8-3A7A-2616-3EC59DFA741D}"/>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3" name="Picture 2">
            <a:extLst>
              <a:ext uri="{FF2B5EF4-FFF2-40B4-BE49-F238E27FC236}">
                <a16:creationId xmlns:a16="http://schemas.microsoft.com/office/drawing/2014/main" id="{3415444D-308E-91D9-F02F-5ADF3F6125C3}"/>
              </a:ext>
            </a:extLst>
          </p:cNvPr>
          <p:cNvPicPr>
            <a:picLocks noChangeAspect="1"/>
          </p:cNvPicPr>
          <p:nvPr/>
        </p:nvPicPr>
        <p:blipFill>
          <a:blip r:embed="rId4"/>
          <a:stretch>
            <a:fillRect/>
          </a:stretch>
        </p:blipFill>
        <p:spPr>
          <a:xfrm>
            <a:off x="1117025" y="2256241"/>
            <a:ext cx="4328496" cy="2795936"/>
          </a:xfrm>
          <a:prstGeom prst="rect">
            <a:avLst/>
          </a:prstGeom>
        </p:spPr>
      </p:pic>
      <p:sp>
        <p:nvSpPr>
          <p:cNvPr id="7" name="TextBox 6">
            <a:extLst>
              <a:ext uri="{FF2B5EF4-FFF2-40B4-BE49-F238E27FC236}">
                <a16:creationId xmlns:a16="http://schemas.microsoft.com/office/drawing/2014/main" id="{4A64CE94-1357-F340-8ABB-27F3F5BE65C8}"/>
              </a:ext>
            </a:extLst>
          </p:cNvPr>
          <p:cNvSpPr txBox="1"/>
          <p:nvPr/>
        </p:nvSpPr>
        <p:spPr>
          <a:xfrm>
            <a:off x="1159771" y="5213506"/>
            <a:ext cx="5978757" cy="923330"/>
          </a:xfrm>
          <a:prstGeom prst="rect">
            <a:avLst/>
          </a:prstGeom>
          <a:noFill/>
        </p:spPr>
        <p:txBody>
          <a:bodyPr wrap="square">
            <a:spAutoFit/>
          </a:bodyPr>
          <a:lstStyle/>
          <a:p>
            <a:r>
              <a:rPr lang="en-US" sz="1800">
                <a:solidFill>
                  <a:schemeClr val="tx1">
                    <a:lumMod val="75000"/>
                    <a:lumOff val="25000"/>
                  </a:schemeClr>
                </a:solidFill>
              </a:rPr>
              <a:t>Độ chính xác của bộ phân loại trong hai trường hợp:</a:t>
            </a:r>
          </a:p>
          <a:p>
            <a:pPr marL="285750" indent="-285750">
              <a:buFont typeface="Arial" panose="020B0604020202020204" pitchFamily="34" charset="0"/>
              <a:buChar char="•"/>
            </a:pPr>
            <a:r>
              <a:rPr lang="en-US" sz="1800">
                <a:solidFill>
                  <a:schemeClr val="tx1">
                    <a:lumMod val="75000"/>
                    <a:lumOff val="25000"/>
                  </a:schemeClr>
                </a:solidFill>
              </a:rPr>
              <a:t>Giữ nguyên ảnh gốc</a:t>
            </a:r>
          </a:p>
          <a:p>
            <a:pPr marL="285750" indent="-285750">
              <a:buFont typeface="Arial" panose="020B0604020202020204" pitchFamily="34" charset="0"/>
              <a:buChar char="•"/>
            </a:pPr>
            <a:r>
              <a:rPr lang="en-US" sz="1800">
                <a:solidFill>
                  <a:schemeClr val="tx1">
                    <a:lumMod val="75000"/>
                    <a:lumOff val="25000"/>
                  </a:schemeClr>
                </a:solidFill>
              </a:rPr>
              <a:t>Loại bỏ 50% tần số thấp</a:t>
            </a:r>
          </a:p>
        </p:txBody>
      </p:sp>
      <p:sp>
        <p:nvSpPr>
          <p:cNvPr id="35" name="TextBox 34">
            <a:extLst>
              <a:ext uri="{FF2B5EF4-FFF2-40B4-BE49-F238E27FC236}">
                <a16:creationId xmlns:a16="http://schemas.microsoft.com/office/drawing/2014/main" id="{A48F82A0-5934-1F18-F609-B0320BD57040}"/>
              </a:ext>
            </a:extLst>
          </p:cNvPr>
          <p:cNvSpPr txBox="1"/>
          <p:nvPr/>
        </p:nvSpPr>
        <p:spPr>
          <a:xfrm>
            <a:off x="7549978" y="5563222"/>
            <a:ext cx="4642022" cy="369332"/>
          </a:xfrm>
          <a:prstGeom prst="rect">
            <a:avLst/>
          </a:prstGeom>
          <a:noFill/>
        </p:spPr>
        <p:txBody>
          <a:bodyPr wrap="square">
            <a:spAutoFit/>
          </a:bodyPr>
          <a:lstStyle/>
          <a:p>
            <a:r>
              <a:rPr lang="en-US" sz="1800">
                <a:solidFill>
                  <a:schemeClr val="tx1">
                    <a:lumMod val="75000"/>
                    <a:lumOff val="25000"/>
                  </a:schemeClr>
                </a:solidFill>
              </a:rPr>
              <a:t>Hình ảnh được loại bỏ 50% tần số thấp </a:t>
            </a:r>
          </a:p>
        </p:txBody>
      </p:sp>
      <p:sp>
        <p:nvSpPr>
          <p:cNvPr id="36" name="TextBox 35">
            <a:extLst>
              <a:ext uri="{FF2B5EF4-FFF2-40B4-BE49-F238E27FC236}">
                <a16:creationId xmlns:a16="http://schemas.microsoft.com/office/drawing/2014/main" id="{D978D143-63A4-1983-20C3-104A31E52FC3}"/>
              </a:ext>
            </a:extLst>
          </p:cNvPr>
          <p:cNvSpPr txBox="1"/>
          <p:nvPr/>
        </p:nvSpPr>
        <p:spPr>
          <a:xfrm>
            <a:off x="903957" y="831099"/>
            <a:ext cx="6490386"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000" b="1">
                <a:solidFill>
                  <a:schemeClr val="tx1">
                    <a:lumMod val="75000"/>
                    <a:lumOff val="25000"/>
                  </a:schemeClr>
                </a:solidFill>
              </a:rPr>
              <a:t>Texture đóng vai trò quan trọng </a:t>
            </a:r>
            <a:endParaRPr lang="en-US" sz="2000"/>
          </a:p>
        </p:txBody>
      </p:sp>
      <p:sp>
        <p:nvSpPr>
          <p:cNvPr id="37" name="TextBox 36">
            <a:extLst>
              <a:ext uri="{FF2B5EF4-FFF2-40B4-BE49-F238E27FC236}">
                <a16:creationId xmlns:a16="http://schemas.microsoft.com/office/drawing/2014/main" id="{7BDBEE7E-EF87-A519-9E35-24A8BA147A24}"/>
              </a:ext>
            </a:extLst>
          </p:cNvPr>
          <p:cNvSpPr txBox="1"/>
          <p:nvPr/>
        </p:nvSpPr>
        <p:spPr>
          <a:xfrm>
            <a:off x="903957" y="1396485"/>
            <a:ext cx="7194721"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000" b="1">
                <a:solidFill>
                  <a:schemeClr val="tx1">
                    <a:lumMod val="75000"/>
                    <a:lumOff val="25000"/>
                  </a:schemeClr>
                </a:solidFill>
              </a:rPr>
              <a:t>Biểu diễn tần số giúp mô hình cho độ chính xác cao</a:t>
            </a:r>
            <a:endParaRPr lang="en-US" sz="2000"/>
          </a:p>
        </p:txBody>
      </p:sp>
      <p:grpSp>
        <p:nvGrpSpPr>
          <p:cNvPr id="42" name="Group 41">
            <a:extLst>
              <a:ext uri="{FF2B5EF4-FFF2-40B4-BE49-F238E27FC236}">
                <a16:creationId xmlns:a16="http://schemas.microsoft.com/office/drawing/2014/main" id="{6B62B1D1-AADF-CCD4-27F1-7A34124A416B}"/>
              </a:ext>
            </a:extLst>
          </p:cNvPr>
          <p:cNvGrpSpPr/>
          <p:nvPr/>
        </p:nvGrpSpPr>
        <p:grpSpPr>
          <a:xfrm>
            <a:off x="6746481" y="2048573"/>
            <a:ext cx="5030249" cy="2760854"/>
            <a:chOff x="6746481" y="2256241"/>
            <a:chExt cx="5030249" cy="2760854"/>
          </a:xfrm>
        </p:grpSpPr>
        <p:pic>
          <p:nvPicPr>
            <p:cNvPr id="10" name="Picture 9" descr="A bright light in the sky&#10;&#10;AI-generated content may be incorrect.">
              <a:extLst>
                <a:ext uri="{FF2B5EF4-FFF2-40B4-BE49-F238E27FC236}">
                  <a16:creationId xmlns:a16="http://schemas.microsoft.com/office/drawing/2014/main" id="{D89E91EC-F4A8-12B9-0437-1B93E9BA25DB}"/>
                </a:ext>
              </a:extLst>
            </p:cNvPr>
            <p:cNvPicPr>
              <a:picLocks noChangeAspect="1"/>
            </p:cNvPicPr>
            <p:nvPr/>
          </p:nvPicPr>
          <p:blipFill>
            <a:blip r:embed="rId5"/>
            <a:stretch>
              <a:fillRect/>
            </a:stretch>
          </p:blipFill>
          <p:spPr>
            <a:xfrm>
              <a:off x="8650761" y="2512812"/>
              <a:ext cx="1223147" cy="940409"/>
            </a:xfrm>
            <a:prstGeom prst="rect">
              <a:avLst/>
            </a:prstGeom>
            <a:ln>
              <a:solidFill>
                <a:schemeClr val="accent1"/>
              </a:solidFill>
            </a:ln>
          </p:spPr>
        </p:pic>
        <p:pic>
          <p:nvPicPr>
            <p:cNvPr id="12" name="Picture 11" descr="A building with many windows&#10;&#10;AI-generated content may be incorrect.">
              <a:extLst>
                <a:ext uri="{FF2B5EF4-FFF2-40B4-BE49-F238E27FC236}">
                  <a16:creationId xmlns:a16="http://schemas.microsoft.com/office/drawing/2014/main" id="{E744D67E-2370-3635-A587-F2C4CB95CD4D}"/>
                </a:ext>
              </a:extLst>
            </p:cNvPr>
            <p:cNvPicPr>
              <a:picLocks noChangeAspect="1"/>
            </p:cNvPicPr>
            <p:nvPr/>
          </p:nvPicPr>
          <p:blipFill>
            <a:blip r:embed="rId6"/>
            <a:stretch>
              <a:fillRect/>
            </a:stretch>
          </p:blipFill>
          <p:spPr>
            <a:xfrm>
              <a:off x="6747940" y="2512813"/>
              <a:ext cx="1223147" cy="940408"/>
            </a:xfrm>
            <a:prstGeom prst="rect">
              <a:avLst/>
            </a:prstGeom>
            <a:ln>
              <a:solidFill>
                <a:schemeClr val="accent1"/>
              </a:solidFill>
            </a:ln>
          </p:spPr>
        </p:pic>
        <p:pic>
          <p:nvPicPr>
            <p:cNvPr id="14" name="Picture 13" descr="A black rectangle with white text&#10;&#10;AI-generated content may be incorrect.">
              <a:extLst>
                <a:ext uri="{FF2B5EF4-FFF2-40B4-BE49-F238E27FC236}">
                  <a16:creationId xmlns:a16="http://schemas.microsoft.com/office/drawing/2014/main" id="{A55F3792-8566-24F5-D06C-6307F8A612AE}"/>
                </a:ext>
              </a:extLst>
            </p:cNvPr>
            <p:cNvPicPr>
              <a:picLocks noChangeAspect="1"/>
            </p:cNvPicPr>
            <p:nvPr/>
          </p:nvPicPr>
          <p:blipFill>
            <a:blip r:embed="rId7"/>
            <a:stretch>
              <a:fillRect/>
            </a:stretch>
          </p:blipFill>
          <p:spPr>
            <a:xfrm>
              <a:off x="10553583" y="2512812"/>
              <a:ext cx="1223147" cy="940409"/>
            </a:xfrm>
            <a:prstGeom prst="rect">
              <a:avLst/>
            </a:prstGeom>
            <a:ln>
              <a:solidFill>
                <a:schemeClr val="accent1"/>
              </a:solidFill>
            </a:ln>
          </p:spPr>
        </p:pic>
        <p:pic>
          <p:nvPicPr>
            <p:cNvPr id="15" name="Picture 14" descr="A black rectangle with a black background&#10;&#10;AI-generated content may be incorrect.">
              <a:extLst>
                <a:ext uri="{FF2B5EF4-FFF2-40B4-BE49-F238E27FC236}">
                  <a16:creationId xmlns:a16="http://schemas.microsoft.com/office/drawing/2014/main" id="{8A7287CD-58B1-E104-2191-9FA490DF1B71}"/>
                </a:ext>
              </a:extLst>
            </p:cNvPr>
            <p:cNvPicPr>
              <a:picLocks noChangeAspect="1"/>
            </p:cNvPicPr>
            <p:nvPr/>
          </p:nvPicPr>
          <p:blipFill>
            <a:blip r:embed="rId8"/>
            <a:stretch>
              <a:fillRect/>
            </a:stretch>
          </p:blipFill>
          <p:spPr>
            <a:xfrm>
              <a:off x="8649302" y="4076686"/>
              <a:ext cx="1223147" cy="940409"/>
            </a:xfrm>
            <a:prstGeom prst="rect">
              <a:avLst/>
            </a:prstGeom>
            <a:ln>
              <a:solidFill>
                <a:schemeClr val="accent1"/>
              </a:solidFill>
            </a:ln>
          </p:spPr>
        </p:pic>
        <p:pic>
          <p:nvPicPr>
            <p:cNvPr id="16" name="Picture 15" descr="A greyscale shot of a building&#10;&#10;AI-generated content may be incorrect.">
              <a:extLst>
                <a:ext uri="{FF2B5EF4-FFF2-40B4-BE49-F238E27FC236}">
                  <a16:creationId xmlns:a16="http://schemas.microsoft.com/office/drawing/2014/main" id="{1AE8B257-53C7-7747-BB06-B01A5EF5619F}"/>
                </a:ext>
              </a:extLst>
            </p:cNvPr>
            <p:cNvPicPr>
              <a:picLocks noChangeAspect="1"/>
            </p:cNvPicPr>
            <p:nvPr/>
          </p:nvPicPr>
          <p:blipFill>
            <a:blip r:embed="rId9"/>
            <a:stretch>
              <a:fillRect/>
            </a:stretch>
          </p:blipFill>
          <p:spPr>
            <a:xfrm>
              <a:off x="6746481" y="4076686"/>
              <a:ext cx="1223147" cy="940408"/>
            </a:xfrm>
            <a:prstGeom prst="rect">
              <a:avLst/>
            </a:prstGeom>
            <a:ln>
              <a:solidFill>
                <a:schemeClr val="accent1"/>
              </a:solidFill>
            </a:ln>
          </p:spPr>
        </p:pic>
        <p:cxnSp>
          <p:nvCxnSpPr>
            <p:cNvPr id="18" name="Straight Arrow Connector 17">
              <a:extLst>
                <a:ext uri="{FF2B5EF4-FFF2-40B4-BE49-F238E27FC236}">
                  <a16:creationId xmlns:a16="http://schemas.microsoft.com/office/drawing/2014/main" id="{34A2119D-5D4D-0585-A724-D33DD3D542D2}"/>
                </a:ext>
              </a:extLst>
            </p:cNvPr>
            <p:cNvCxnSpPr>
              <a:stCxn id="12" idx="3"/>
              <a:endCxn id="10" idx="1"/>
            </p:cNvCxnSpPr>
            <p:nvPr/>
          </p:nvCxnSpPr>
          <p:spPr>
            <a:xfrm flipV="1">
              <a:off x="7971087" y="2983017"/>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397DD58-6151-AFB0-DED1-182A91D09E5C}"/>
                </a:ext>
              </a:extLst>
            </p:cNvPr>
            <p:cNvCxnSpPr>
              <a:stCxn id="15" idx="1"/>
              <a:endCxn id="16" idx="3"/>
            </p:cNvCxnSpPr>
            <p:nvPr/>
          </p:nvCxnSpPr>
          <p:spPr>
            <a:xfrm flipH="1" flipV="1">
              <a:off x="7969628" y="4546890"/>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Summing Junction 21">
              <a:extLst>
                <a:ext uri="{FF2B5EF4-FFF2-40B4-BE49-F238E27FC236}">
                  <a16:creationId xmlns:a16="http://schemas.microsoft.com/office/drawing/2014/main" id="{E2E219CF-D62C-26C3-4744-69FF5C8F4FAA}"/>
                </a:ext>
              </a:extLst>
            </p:cNvPr>
            <p:cNvSpPr/>
            <p:nvPr/>
          </p:nvSpPr>
          <p:spPr>
            <a:xfrm>
              <a:off x="10092716" y="2849173"/>
              <a:ext cx="242059" cy="267686"/>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2928C71-B443-2057-449E-4303067944B6}"/>
                </a:ext>
              </a:extLst>
            </p:cNvPr>
            <p:cNvCxnSpPr>
              <a:stCxn id="10" idx="3"/>
              <a:endCxn id="22" idx="2"/>
            </p:cNvCxnSpPr>
            <p:nvPr/>
          </p:nvCxnSpPr>
          <p:spPr>
            <a:xfrm flipV="1">
              <a:off x="9873908" y="2983016"/>
              <a:ext cx="218807"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B8066B7-3031-B586-8EB5-97545A9735E9}"/>
                </a:ext>
              </a:extLst>
            </p:cNvPr>
            <p:cNvCxnSpPr>
              <a:stCxn id="14" idx="1"/>
              <a:endCxn id="22" idx="6"/>
            </p:cNvCxnSpPr>
            <p:nvPr/>
          </p:nvCxnSpPr>
          <p:spPr>
            <a:xfrm flipH="1" flipV="1">
              <a:off x="10334775" y="2983016"/>
              <a:ext cx="218808"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27FAE683-C6D1-4583-32C5-3E0C0C7DAC86}"/>
                </a:ext>
              </a:extLst>
            </p:cNvPr>
            <p:cNvCxnSpPr>
              <a:stCxn id="22" idx="4"/>
              <a:endCxn id="15" idx="3"/>
            </p:cNvCxnSpPr>
            <p:nvPr/>
          </p:nvCxnSpPr>
          <p:spPr>
            <a:xfrm rot="5400000">
              <a:off x="9328082" y="3661227"/>
              <a:ext cx="1430032" cy="341297"/>
            </a:xfrm>
            <a:prstGeom prst="bentConnector2">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0A0E500-A15C-20F6-705D-18D34A409DEF}"/>
                </a:ext>
              </a:extLst>
            </p:cNvPr>
            <p:cNvSpPr txBox="1"/>
            <p:nvPr/>
          </p:nvSpPr>
          <p:spPr>
            <a:xfrm>
              <a:off x="8118664" y="2733143"/>
              <a:ext cx="840662" cy="249873"/>
            </a:xfrm>
            <a:prstGeom prst="rect">
              <a:avLst/>
            </a:prstGeom>
            <a:noFill/>
          </p:spPr>
          <p:txBody>
            <a:bodyPr wrap="square">
              <a:spAutoFit/>
            </a:bodyPr>
            <a:lstStyle/>
            <a:p>
              <a:r>
                <a:rPr lang="en-US" sz="1000" b="1">
                  <a:solidFill>
                    <a:schemeClr val="tx1">
                      <a:lumMod val="75000"/>
                      <a:lumOff val="25000"/>
                    </a:schemeClr>
                  </a:solidFill>
                </a:rPr>
                <a:t>FFT</a:t>
              </a:r>
              <a:endParaRPr lang="en-US" sz="1000"/>
            </a:p>
          </p:txBody>
        </p:sp>
        <p:sp>
          <p:nvSpPr>
            <p:cNvPr id="34" name="TextBox 33">
              <a:extLst>
                <a:ext uri="{FF2B5EF4-FFF2-40B4-BE49-F238E27FC236}">
                  <a16:creationId xmlns:a16="http://schemas.microsoft.com/office/drawing/2014/main" id="{05260D94-D2E6-417B-35E9-E070D574C68B}"/>
                </a:ext>
              </a:extLst>
            </p:cNvPr>
            <p:cNvSpPr txBox="1"/>
            <p:nvPr/>
          </p:nvSpPr>
          <p:spPr>
            <a:xfrm>
              <a:off x="8098679" y="4297017"/>
              <a:ext cx="840662" cy="249873"/>
            </a:xfrm>
            <a:prstGeom prst="rect">
              <a:avLst/>
            </a:prstGeom>
            <a:noFill/>
          </p:spPr>
          <p:txBody>
            <a:bodyPr wrap="square">
              <a:spAutoFit/>
            </a:bodyPr>
            <a:lstStyle/>
            <a:p>
              <a:r>
                <a:rPr lang="en-US" sz="1000" b="1">
                  <a:solidFill>
                    <a:schemeClr val="tx1">
                      <a:lumMod val="75000"/>
                      <a:lumOff val="25000"/>
                    </a:schemeClr>
                  </a:solidFill>
                </a:rPr>
                <a:t>iFFT</a:t>
              </a:r>
              <a:endParaRPr lang="en-US" sz="1000"/>
            </a:p>
          </p:txBody>
        </p:sp>
        <p:sp>
          <p:nvSpPr>
            <p:cNvPr id="38" name="TextBox 37">
              <a:extLst>
                <a:ext uri="{FF2B5EF4-FFF2-40B4-BE49-F238E27FC236}">
                  <a16:creationId xmlns:a16="http://schemas.microsoft.com/office/drawing/2014/main" id="{5A16B324-DE01-4A10-A285-74E621C1E8A8}"/>
                </a:ext>
              </a:extLst>
            </p:cNvPr>
            <p:cNvSpPr txBox="1"/>
            <p:nvPr/>
          </p:nvSpPr>
          <p:spPr>
            <a:xfrm>
              <a:off x="6974012" y="2256242"/>
              <a:ext cx="840662" cy="249873"/>
            </a:xfrm>
            <a:prstGeom prst="rect">
              <a:avLst/>
            </a:prstGeom>
            <a:noFill/>
          </p:spPr>
          <p:txBody>
            <a:bodyPr wrap="square">
              <a:spAutoFit/>
            </a:bodyPr>
            <a:lstStyle/>
            <a:p>
              <a:r>
                <a:rPr lang="en-US" sz="1000" b="1">
                  <a:solidFill>
                    <a:schemeClr val="tx1">
                      <a:lumMod val="75000"/>
                      <a:lumOff val="25000"/>
                    </a:schemeClr>
                  </a:solidFill>
                </a:rPr>
                <a:t>Ảnh gốc</a:t>
              </a:r>
              <a:endParaRPr lang="en-US" sz="1000"/>
            </a:p>
          </p:txBody>
        </p:sp>
        <p:sp>
          <p:nvSpPr>
            <p:cNvPr id="39" name="TextBox 38">
              <a:extLst>
                <a:ext uri="{FF2B5EF4-FFF2-40B4-BE49-F238E27FC236}">
                  <a16:creationId xmlns:a16="http://schemas.microsoft.com/office/drawing/2014/main" id="{8F44743D-D040-8FF1-8452-05EED84A85F1}"/>
                </a:ext>
              </a:extLst>
            </p:cNvPr>
            <p:cNvSpPr txBox="1"/>
            <p:nvPr/>
          </p:nvSpPr>
          <p:spPr>
            <a:xfrm>
              <a:off x="6782769" y="3834926"/>
              <a:ext cx="1223147" cy="246221"/>
            </a:xfrm>
            <a:prstGeom prst="rect">
              <a:avLst/>
            </a:prstGeom>
            <a:noFill/>
          </p:spPr>
          <p:txBody>
            <a:bodyPr wrap="square">
              <a:spAutoFit/>
            </a:bodyPr>
            <a:lstStyle/>
            <a:p>
              <a:r>
                <a:rPr lang="en-US" sz="1000" b="1">
                  <a:solidFill>
                    <a:schemeClr val="tx1">
                      <a:lumMod val="75000"/>
                      <a:lumOff val="25000"/>
                    </a:schemeClr>
                  </a:solidFill>
                </a:rPr>
                <a:t>Ảnh sau khi lọc</a:t>
              </a:r>
              <a:endParaRPr lang="en-US" sz="1000"/>
            </a:p>
          </p:txBody>
        </p:sp>
        <p:sp>
          <p:nvSpPr>
            <p:cNvPr id="41" name="TextBox 40">
              <a:extLst>
                <a:ext uri="{FF2B5EF4-FFF2-40B4-BE49-F238E27FC236}">
                  <a16:creationId xmlns:a16="http://schemas.microsoft.com/office/drawing/2014/main" id="{3FE2C911-BFF3-9679-1DE5-DC48AA79A60C}"/>
                </a:ext>
              </a:extLst>
            </p:cNvPr>
            <p:cNvSpPr txBox="1"/>
            <p:nvPr/>
          </p:nvSpPr>
          <p:spPr>
            <a:xfrm>
              <a:off x="10854575" y="2256241"/>
              <a:ext cx="624851" cy="249873"/>
            </a:xfrm>
            <a:prstGeom prst="rect">
              <a:avLst/>
            </a:prstGeom>
            <a:noFill/>
          </p:spPr>
          <p:txBody>
            <a:bodyPr wrap="square">
              <a:spAutoFit/>
            </a:bodyPr>
            <a:lstStyle/>
            <a:p>
              <a:r>
                <a:rPr lang="en-US" sz="1000" b="1">
                  <a:solidFill>
                    <a:schemeClr val="tx1">
                      <a:lumMod val="75000"/>
                      <a:lumOff val="25000"/>
                    </a:schemeClr>
                  </a:solidFill>
                </a:rPr>
                <a:t>Mặt nạ</a:t>
              </a:r>
              <a:endParaRPr lang="en-US" sz="1000"/>
            </a:p>
          </p:txBody>
        </p:sp>
      </p:grpSp>
    </p:spTree>
    <p:extLst>
      <p:ext uri="{BB962C8B-B14F-4D97-AF65-F5344CB8AC3E}">
        <p14:creationId xmlns:p14="http://schemas.microsoft.com/office/powerpoint/2010/main" val="2923747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A944967-E50F-28B6-32CD-ED9BD50F1D21}"/>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6DE6DB80-882A-AB46-F7C8-DC4C921ED0C0}"/>
              </a:ext>
            </a:extLst>
          </p:cNvPr>
          <p:cNvSpPr/>
          <p:nvPr/>
        </p:nvSpPr>
        <p:spPr>
          <a:xfrm>
            <a:off x="6096000" y="2192437"/>
            <a:ext cx="3952240" cy="3690044"/>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2" name="Google Shape;202;g31ae00017cb_0_38">
            <a:extLst>
              <a:ext uri="{FF2B5EF4-FFF2-40B4-BE49-F238E27FC236}">
                <a16:creationId xmlns:a16="http://schemas.microsoft.com/office/drawing/2014/main" id="{04F0CA21-F399-012D-2F7D-D018C997CFF6}"/>
              </a:ext>
            </a:extLst>
          </p:cNvPr>
          <p:cNvSpPr txBox="1"/>
          <p:nvPr/>
        </p:nvSpPr>
        <p:spPr>
          <a:xfrm>
            <a:off x="0" y="0"/>
            <a:ext cx="12192000" cy="553957"/>
          </a:xfrm>
          <a:prstGeom prst="rect">
            <a:avLst/>
          </a:prstGeom>
          <a:solidFill>
            <a:srgbClr val="2038B4"/>
          </a:solidFill>
          <a:ln>
            <a:noFill/>
          </a:ln>
        </p:spPr>
        <p:txBody>
          <a:bodyPr spcFirstLastPara="1" wrap="square" lIns="91425" tIns="45700" rIns="91425" bIns="45700" anchor="t" anchorCtr="0">
            <a:spAutoFit/>
          </a:bodyPr>
          <a:lstStyle/>
          <a:p>
            <a:pPr marL="282575" lvl="0"/>
            <a:r>
              <a:rPr lang="en-US" sz="3000" b="1">
                <a:solidFill>
                  <a:schemeClr val="lt1"/>
                </a:solidFill>
              </a:rPr>
              <a:t>Bộ lọc thông cao – Khối tiền xử lý ADOF</a:t>
            </a:r>
            <a:endParaRPr lang="vi-VN" sz="3000" b="1">
              <a:solidFill>
                <a:schemeClr val="lt1"/>
              </a:solidFill>
            </a:endParaRPr>
          </a:p>
        </p:txBody>
      </p:sp>
      <p:pic>
        <p:nvPicPr>
          <p:cNvPr id="203" name="Google Shape;203;g31ae00017cb_0_38" descr="Logo&#10;&#10;Description automatically generated">
            <a:extLst>
              <a:ext uri="{FF2B5EF4-FFF2-40B4-BE49-F238E27FC236}">
                <a16:creationId xmlns:a16="http://schemas.microsoft.com/office/drawing/2014/main" id="{53B97632-8100-AD76-D86D-DDAA46AED70B}"/>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5" name="TextBox 4">
            <a:extLst>
              <a:ext uri="{FF2B5EF4-FFF2-40B4-BE49-F238E27FC236}">
                <a16:creationId xmlns:a16="http://schemas.microsoft.com/office/drawing/2014/main" id="{4C5B59BA-A98B-374F-97B6-67F553312E37}"/>
              </a:ext>
            </a:extLst>
          </p:cNvPr>
          <p:cNvSpPr txBox="1"/>
          <p:nvPr/>
        </p:nvSpPr>
        <p:spPr>
          <a:xfrm>
            <a:off x="365761" y="975519"/>
            <a:ext cx="7347472" cy="830997"/>
          </a:xfrm>
          <a:prstGeom prst="rect">
            <a:avLst/>
          </a:prstGeom>
          <a:noFill/>
        </p:spPr>
        <p:txBody>
          <a:bodyPr wrap="square">
            <a:spAutoFit/>
          </a:bodyPr>
          <a:lstStyle/>
          <a:p>
            <a:r>
              <a:rPr lang="vi-VN" sz="2400" b="1">
                <a:solidFill>
                  <a:schemeClr val="tx1">
                    <a:lumMod val="75000"/>
                    <a:lumOff val="25000"/>
                  </a:schemeClr>
                </a:solidFill>
              </a:rPr>
              <a:t>Thay thế phương pháp lọc dựa trên FFT bằng bộ lọc thông cao trực tiếp trong miền không gian</a:t>
            </a:r>
            <a:endParaRPr lang="en-US" sz="2400" b="1">
              <a:solidFill>
                <a:schemeClr val="tx1">
                  <a:lumMod val="75000"/>
                  <a:lumOff val="25000"/>
                </a:schemeClr>
              </a:solidFill>
            </a:endParaRPr>
          </a:p>
        </p:txBody>
      </p:sp>
      <p:pic>
        <p:nvPicPr>
          <p:cNvPr id="7" name="Picture 6">
            <a:extLst>
              <a:ext uri="{FF2B5EF4-FFF2-40B4-BE49-F238E27FC236}">
                <a16:creationId xmlns:a16="http://schemas.microsoft.com/office/drawing/2014/main" id="{EE6CC4E2-87C5-B056-511A-82EE65DF8D2F}"/>
              </a:ext>
            </a:extLst>
          </p:cNvPr>
          <p:cNvPicPr>
            <a:picLocks noChangeAspect="1"/>
          </p:cNvPicPr>
          <p:nvPr/>
        </p:nvPicPr>
        <p:blipFill>
          <a:blip r:embed="rId4"/>
          <a:stretch>
            <a:fillRect/>
          </a:stretch>
        </p:blipFill>
        <p:spPr>
          <a:xfrm>
            <a:off x="365761" y="1919805"/>
            <a:ext cx="3403599" cy="1080610"/>
          </a:xfrm>
          <a:prstGeom prst="rect">
            <a:avLst/>
          </a:prstGeom>
        </p:spPr>
      </p:pic>
      <p:pic>
        <p:nvPicPr>
          <p:cNvPr id="9" name="Picture 8">
            <a:extLst>
              <a:ext uri="{FF2B5EF4-FFF2-40B4-BE49-F238E27FC236}">
                <a16:creationId xmlns:a16="http://schemas.microsoft.com/office/drawing/2014/main" id="{700802E5-C0B6-A4B9-A4E2-878BEF68004D}"/>
              </a:ext>
            </a:extLst>
          </p:cNvPr>
          <p:cNvPicPr>
            <a:picLocks noChangeAspect="1"/>
          </p:cNvPicPr>
          <p:nvPr/>
        </p:nvPicPr>
        <p:blipFill>
          <a:blip r:embed="rId5"/>
          <a:stretch>
            <a:fillRect/>
          </a:stretch>
        </p:blipFill>
        <p:spPr>
          <a:xfrm>
            <a:off x="543684" y="3181054"/>
            <a:ext cx="2265679" cy="719331"/>
          </a:xfrm>
          <a:prstGeom prst="rect">
            <a:avLst/>
          </a:prstGeom>
        </p:spPr>
      </p:pic>
      <p:sp>
        <p:nvSpPr>
          <p:cNvPr id="10" name="Rectangle 9">
            <a:extLst>
              <a:ext uri="{FF2B5EF4-FFF2-40B4-BE49-F238E27FC236}">
                <a16:creationId xmlns:a16="http://schemas.microsoft.com/office/drawing/2014/main" id="{4ACBBF8A-4A43-3A14-8B2A-6BB66B18A0B3}"/>
              </a:ext>
            </a:extLst>
          </p:cNvPr>
          <p:cNvSpPr/>
          <p:nvPr/>
        </p:nvSpPr>
        <p:spPr>
          <a:xfrm>
            <a:off x="4693919" y="3505994"/>
            <a:ext cx="1158487"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gốc</a:t>
            </a:r>
          </a:p>
        </p:txBody>
      </p:sp>
      <p:sp>
        <p:nvSpPr>
          <p:cNvPr id="11" name="Rectangle 10">
            <a:extLst>
              <a:ext uri="{FF2B5EF4-FFF2-40B4-BE49-F238E27FC236}">
                <a16:creationId xmlns:a16="http://schemas.microsoft.com/office/drawing/2014/main" id="{32E5ADD1-F4F0-D1D7-D184-D3E94D43474C}"/>
              </a:ext>
            </a:extLst>
          </p:cNvPr>
          <p:cNvSpPr/>
          <p:nvPr/>
        </p:nvSpPr>
        <p:spPr>
          <a:xfrm>
            <a:off x="702514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𝑥</a:t>
            </a:r>
          </a:p>
        </p:txBody>
      </p:sp>
      <p:sp>
        <p:nvSpPr>
          <p:cNvPr id="12" name="Rectangle 11">
            <a:extLst>
              <a:ext uri="{FF2B5EF4-FFF2-40B4-BE49-F238E27FC236}">
                <a16:creationId xmlns:a16="http://schemas.microsoft.com/office/drawing/2014/main" id="{89225949-13F8-9A62-A332-3992B36307E0}"/>
              </a:ext>
            </a:extLst>
          </p:cNvPr>
          <p:cNvSpPr/>
          <p:nvPr/>
        </p:nvSpPr>
        <p:spPr>
          <a:xfrm>
            <a:off x="702514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𝑦</a:t>
            </a:r>
          </a:p>
        </p:txBody>
      </p:sp>
      <p:cxnSp>
        <p:nvCxnSpPr>
          <p:cNvPr id="14" name="Connector: Elbow 13">
            <a:extLst>
              <a:ext uri="{FF2B5EF4-FFF2-40B4-BE49-F238E27FC236}">
                <a16:creationId xmlns:a16="http://schemas.microsoft.com/office/drawing/2014/main" id="{63B0BAA5-7FB1-CEC0-2CCD-5C5A6F5492CC}"/>
              </a:ext>
            </a:extLst>
          </p:cNvPr>
          <p:cNvCxnSpPr>
            <a:cxnSpLocks/>
            <a:stCxn id="10" idx="3"/>
            <a:endCxn id="12" idx="1"/>
          </p:cNvCxnSpPr>
          <p:nvPr/>
        </p:nvCxnSpPr>
        <p:spPr>
          <a:xfrm>
            <a:off x="585240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2B59A4C-18A3-893D-D8E7-C304979940AE}"/>
              </a:ext>
            </a:extLst>
          </p:cNvPr>
          <p:cNvCxnSpPr>
            <a:cxnSpLocks/>
            <a:stCxn id="10" idx="3"/>
            <a:endCxn id="11" idx="1"/>
          </p:cNvCxnSpPr>
          <p:nvPr/>
        </p:nvCxnSpPr>
        <p:spPr>
          <a:xfrm flipV="1">
            <a:off x="585240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B8D69B-FCB4-C0BB-26CD-1C174020B9D3}"/>
              </a:ext>
            </a:extLst>
          </p:cNvPr>
          <p:cNvSpPr/>
          <p:nvPr/>
        </p:nvSpPr>
        <p:spPr>
          <a:xfrm>
            <a:off x="852857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Tính góc </a:t>
            </a:r>
            <a:r>
              <a:rPr lang="el-GR" sz="1800" i="1">
                <a:solidFill>
                  <a:schemeClr val="tx1">
                    <a:lumMod val="75000"/>
                    <a:lumOff val="25000"/>
                  </a:schemeClr>
                </a:solidFill>
              </a:rPr>
              <a:t>θ</a:t>
            </a:r>
            <a:endParaRPr lang="en-US" sz="1800" i="1">
              <a:solidFill>
                <a:schemeClr val="tx1">
                  <a:lumMod val="75000"/>
                  <a:lumOff val="25000"/>
                </a:schemeClr>
              </a:solidFill>
            </a:endParaRPr>
          </a:p>
        </p:txBody>
      </p:sp>
      <p:cxnSp>
        <p:nvCxnSpPr>
          <p:cNvPr id="19" name="Connector: Elbow 18">
            <a:extLst>
              <a:ext uri="{FF2B5EF4-FFF2-40B4-BE49-F238E27FC236}">
                <a16:creationId xmlns:a16="http://schemas.microsoft.com/office/drawing/2014/main" id="{859B4AB5-C8F0-0CFB-CB53-39B011C7DC48}"/>
              </a:ext>
            </a:extLst>
          </p:cNvPr>
          <p:cNvCxnSpPr>
            <a:cxnSpLocks/>
            <a:stCxn id="11" idx="3"/>
            <a:endCxn id="17" idx="0"/>
          </p:cNvCxnSpPr>
          <p:nvPr/>
        </p:nvCxnSpPr>
        <p:spPr>
          <a:xfrm>
            <a:off x="852857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2932FD-D661-EFDE-6973-808A3E26E1A9}"/>
              </a:ext>
            </a:extLst>
          </p:cNvPr>
          <p:cNvCxnSpPr>
            <a:cxnSpLocks/>
            <a:stCxn id="12" idx="3"/>
            <a:endCxn id="17" idx="2"/>
          </p:cNvCxnSpPr>
          <p:nvPr/>
        </p:nvCxnSpPr>
        <p:spPr>
          <a:xfrm flipV="1">
            <a:off x="859027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F663FA-B889-0C49-CF0D-70ACD3484A0E}"/>
              </a:ext>
            </a:extLst>
          </p:cNvPr>
          <p:cNvSpPr/>
          <p:nvPr/>
        </p:nvSpPr>
        <p:spPr>
          <a:xfrm>
            <a:off x="10392445" y="3505994"/>
            <a:ext cx="1057875"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sau xử lý</a:t>
            </a:r>
          </a:p>
        </p:txBody>
      </p:sp>
      <p:cxnSp>
        <p:nvCxnSpPr>
          <p:cNvPr id="44" name="Straight Arrow Connector 43">
            <a:extLst>
              <a:ext uri="{FF2B5EF4-FFF2-40B4-BE49-F238E27FC236}">
                <a16:creationId xmlns:a16="http://schemas.microsoft.com/office/drawing/2014/main" id="{A60EEBF9-7635-B146-58DE-F91367AB02F8}"/>
              </a:ext>
            </a:extLst>
          </p:cNvPr>
          <p:cNvCxnSpPr>
            <a:cxnSpLocks/>
            <a:stCxn id="17" idx="3"/>
            <a:endCxn id="39" idx="1"/>
          </p:cNvCxnSpPr>
          <p:nvPr/>
        </p:nvCxnSpPr>
        <p:spPr>
          <a:xfrm flipV="1">
            <a:off x="9788419" y="4046299"/>
            <a:ext cx="604026" cy="1"/>
          </a:xfrm>
          <a:prstGeom prst="straightConnector1">
            <a:avLst/>
          </a:prstGeom>
          <a:ln w="1905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FE556C4D-FAED-8D74-BCD3-C9A47D03F477}"/>
              </a:ext>
            </a:extLst>
          </p:cNvPr>
          <p:cNvSpPr txBox="1"/>
          <p:nvPr/>
        </p:nvSpPr>
        <p:spPr>
          <a:xfrm>
            <a:off x="6308866" y="5950604"/>
            <a:ext cx="3952239" cy="369332"/>
          </a:xfrm>
          <a:prstGeom prst="rect">
            <a:avLst/>
          </a:prstGeom>
          <a:noFill/>
        </p:spPr>
        <p:txBody>
          <a:bodyPr wrap="square">
            <a:spAutoFit/>
          </a:bodyPr>
          <a:lstStyle/>
          <a:p>
            <a:r>
              <a:rPr lang="en-US" sz="1800" b="1">
                <a:solidFill>
                  <a:schemeClr val="tx1">
                    <a:lumMod val="75000"/>
                    <a:lumOff val="25000"/>
                  </a:schemeClr>
                </a:solidFill>
              </a:rPr>
              <a:t>Khối tiền xử lý (ADOF) đề xuất</a:t>
            </a:r>
            <a:endParaRPr lang="en-US" sz="1800"/>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7CA2BFFE-1F1A-9A02-7C63-352458C262F5}"/>
                  </a:ext>
                </a:extLst>
              </p:cNvPr>
              <p:cNvSpPr txBox="1"/>
              <p:nvPr/>
            </p:nvSpPr>
            <p:spPr>
              <a:xfrm>
                <a:off x="6438776" y="2669954"/>
                <a:ext cx="35259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𝒙</m:t>
                          </m:r>
                        </m:sub>
                      </m:sSub>
                    </m:oMath>
                  </m:oMathPara>
                </a14:m>
                <a:endParaRPr lang="en-US" sz="1800" b="1"/>
              </a:p>
            </p:txBody>
          </p:sp>
        </mc:Choice>
        <mc:Fallback>
          <p:sp>
            <p:nvSpPr>
              <p:cNvPr id="53" name="TextBox 52">
                <a:extLst>
                  <a:ext uri="{FF2B5EF4-FFF2-40B4-BE49-F238E27FC236}">
                    <a16:creationId xmlns:a16="http://schemas.microsoft.com/office/drawing/2014/main" id="{7CA2BFFE-1F1A-9A02-7C63-352458C262F5}"/>
                  </a:ext>
                </a:extLst>
              </p:cNvPr>
              <p:cNvSpPr txBox="1">
                <a:spLocks noRot="1" noChangeAspect="1" noMove="1" noResize="1" noEditPoints="1" noAdjustHandles="1" noChangeArrowheads="1" noChangeShapeType="1" noTextEdit="1"/>
              </p:cNvSpPr>
              <p:nvPr/>
            </p:nvSpPr>
            <p:spPr>
              <a:xfrm>
                <a:off x="6438776" y="2669954"/>
                <a:ext cx="352596" cy="276999"/>
              </a:xfrm>
              <a:prstGeom prst="rect">
                <a:avLst/>
              </a:prstGeom>
              <a:blipFill>
                <a:blip r:embed="rId6"/>
                <a:stretch>
                  <a:fillRect l="-13793"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0B3D3FE9-C148-4E08-B3EE-928353107FE5}"/>
                  </a:ext>
                </a:extLst>
              </p:cNvPr>
              <p:cNvSpPr txBox="1"/>
              <p:nvPr/>
            </p:nvSpPr>
            <p:spPr>
              <a:xfrm>
                <a:off x="6501021" y="4703049"/>
                <a:ext cx="355803" cy="3024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𝒚</m:t>
                          </m:r>
                        </m:sub>
                      </m:sSub>
                    </m:oMath>
                  </m:oMathPara>
                </a14:m>
                <a:endParaRPr lang="en-US" sz="1800" b="1"/>
              </a:p>
            </p:txBody>
          </p:sp>
        </mc:Choice>
        <mc:Fallback>
          <p:sp>
            <p:nvSpPr>
              <p:cNvPr id="54" name="TextBox 53">
                <a:extLst>
                  <a:ext uri="{FF2B5EF4-FFF2-40B4-BE49-F238E27FC236}">
                    <a16:creationId xmlns:a16="http://schemas.microsoft.com/office/drawing/2014/main" id="{0B3D3FE9-C148-4E08-B3EE-928353107FE5}"/>
                  </a:ext>
                </a:extLst>
              </p:cNvPr>
              <p:cNvSpPr txBox="1">
                <a:spLocks noRot="1" noChangeAspect="1" noMove="1" noResize="1" noEditPoints="1" noAdjustHandles="1" noChangeArrowheads="1" noChangeShapeType="1" noTextEdit="1"/>
              </p:cNvSpPr>
              <p:nvPr/>
            </p:nvSpPr>
            <p:spPr>
              <a:xfrm>
                <a:off x="6501021" y="4703049"/>
                <a:ext cx="355803" cy="302455"/>
              </a:xfrm>
              <a:prstGeom prst="rect">
                <a:avLst/>
              </a:prstGeom>
              <a:blipFill>
                <a:blip r:embed="rId7"/>
                <a:stretch>
                  <a:fillRect l="-13559" r="-3390" b="-20000"/>
                </a:stretch>
              </a:blipFill>
            </p:spPr>
            <p:txBody>
              <a:bodyPr/>
              <a:lstStyle/>
              <a:p>
                <a:r>
                  <a:rPr lang="en-US">
                    <a:noFill/>
                  </a:rPr>
                  <a:t> </a:t>
                </a:r>
              </a:p>
            </p:txBody>
          </p:sp>
        </mc:Fallback>
      </mc:AlternateContent>
    </p:spTree>
    <p:extLst>
      <p:ext uri="{BB962C8B-B14F-4D97-AF65-F5344CB8AC3E}">
        <p14:creationId xmlns:p14="http://schemas.microsoft.com/office/powerpoint/2010/main" val="120708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0AD14C9-C418-0FF0-1C35-E503425E4646}"/>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7CD189C-AB69-0A03-FE3D-50385B7D5B47}"/>
              </a:ext>
            </a:extLst>
          </p:cNvPr>
          <p:cNvSpPr txBox="1"/>
          <p:nvPr/>
        </p:nvSpPr>
        <p:spPr>
          <a:xfrm>
            <a:off x="0" y="0"/>
            <a:ext cx="12192000" cy="553957"/>
          </a:xfrm>
          <a:prstGeom prst="rect">
            <a:avLst/>
          </a:prstGeom>
          <a:solidFill>
            <a:srgbClr val="2038B4"/>
          </a:solidFill>
          <a:ln>
            <a:noFill/>
          </a:ln>
        </p:spPr>
        <p:txBody>
          <a:bodyPr spcFirstLastPara="1" wrap="square" lIns="91425" tIns="45700" rIns="91425" bIns="45700" anchor="t" anchorCtr="0">
            <a:spAutoFit/>
          </a:bodyPr>
          <a:lstStyle/>
          <a:p>
            <a:pPr marL="282575" lvl="0"/>
            <a:r>
              <a:rPr lang="en-US" sz="3000" b="1">
                <a:solidFill>
                  <a:schemeClr val="lt1"/>
                </a:solidFill>
              </a:rPr>
              <a:t>Bộ lọc thông cao – Khối tiền xử lý ADOF</a:t>
            </a:r>
            <a:endParaRPr lang="vi-VN" sz="3000" b="1">
              <a:solidFill>
                <a:schemeClr val="lt1"/>
              </a:solidFill>
            </a:endParaRPr>
          </a:p>
        </p:txBody>
      </p:sp>
      <p:pic>
        <p:nvPicPr>
          <p:cNvPr id="203" name="Google Shape;203;g31ae00017cb_0_38" descr="Logo&#10;&#10;Description automatically generated">
            <a:extLst>
              <a:ext uri="{FF2B5EF4-FFF2-40B4-BE49-F238E27FC236}">
                <a16:creationId xmlns:a16="http://schemas.microsoft.com/office/drawing/2014/main" id="{7B3DC83F-D64C-3522-6485-718831FE07EC}"/>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grpSp>
        <p:nvGrpSpPr>
          <p:cNvPr id="29" name="Group 28">
            <a:extLst>
              <a:ext uri="{FF2B5EF4-FFF2-40B4-BE49-F238E27FC236}">
                <a16:creationId xmlns:a16="http://schemas.microsoft.com/office/drawing/2014/main" id="{C3A2F613-C55A-71C1-0E60-C2B9FF379DD1}"/>
              </a:ext>
            </a:extLst>
          </p:cNvPr>
          <p:cNvGrpSpPr/>
          <p:nvPr/>
        </p:nvGrpSpPr>
        <p:grpSpPr>
          <a:xfrm>
            <a:off x="1382863" y="1749457"/>
            <a:ext cx="8931419" cy="497252"/>
            <a:chOff x="619262" y="1110132"/>
            <a:chExt cx="7939079" cy="497252"/>
          </a:xfrm>
        </p:grpSpPr>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36865A1-A01B-299A-A457-8FD976152FC9}"/>
                    </a:ext>
                  </a:extLst>
                </p:cNvPr>
                <p:cNvSpPr txBox="1"/>
                <p:nvPr/>
              </p:nvSpPr>
              <p:spPr>
                <a:xfrm>
                  <a:off x="4938299" y="1110132"/>
                  <a:ext cx="3620042"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+1,</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oMath>
                    </m:oMathPara>
                  </a14:m>
                  <a:endParaRPr lang="en-US" sz="2400" i="1"/>
                </a:p>
              </p:txBody>
            </p:sp>
          </mc:Choice>
          <mc:Fallback>
            <p:sp>
              <p:nvSpPr>
                <p:cNvPr id="26" name="TextBox 25">
                  <a:extLst>
                    <a:ext uri="{FF2B5EF4-FFF2-40B4-BE49-F238E27FC236}">
                      <a16:creationId xmlns:a16="http://schemas.microsoft.com/office/drawing/2014/main" id="{436865A1-A01B-299A-A457-8FD976152FC9}"/>
                    </a:ext>
                  </a:extLst>
                </p:cNvPr>
                <p:cNvSpPr txBox="1">
                  <a:spLocks noRot="1" noChangeAspect="1" noMove="1" noResize="1" noEditPoints="1" noAdjustHandles="1" noChangeArrowheads="1" noChangeShapeType="1" noTextEdit="1"/>
                </p:cNvSpPr>
                <p:nvPr/>
              </p:nvSpPr>
              <p:spPr>
                <a:xfrm>
                  <a:off x="4938299" y="1110132"/>
                  <a:ext cx="3620042" cy="497252"/>
                </a:xfrm>
                <a:prstGeom prst="rect">
                  <a:avLst/>
                </a:prstGeom>
                <a:blipFill>
                  <a:blip r:embed="rId4"/>
                  <a:stretch>
                    <a:fillRect b="-9524"/>
                  </a:stretch>
                </a:blipFill>
                <a:ln w="9525">
                  <a:solidFill>
                    <a:schemeClr val="tx1"/>
                  </a:solidFill>
                </a:ln>
              </p:spPr>
              <p:txBody>
                <a:bodyPr/>
                <a:lstStyle/>
                <a:p>
                  <a:r>
                    <a:rPr lang="en-US">
                      <a:noFill/>
                    </a:rPr>
                    <a:t> </a:t>
                  </a:r>
                </a:p>
              </p:txBody>
            </p:sp>
          </mc:Fallback>
        </mc:AlternateContent>
        <p:sp>
          <p:nvSpPr>
            <p:cNvPr id="27" name="Arrow: Left-Right 26">
              <a:extLst>
                <a:ext uri="{FF2B5EF4-FFF2-40B4-BE49-F238E27FC236}">
                  <a16:creationId xmlns:a16="http://schemas.microsoft.com/office/drawing/2014/main" id="{1C42DCAF-4314-3DC5-D6D2-B07DA3C1D028}"/>
                </a:ext>
              </a:extLst>
            </p:cNvPr>
            <p:cNvSpPr/>
            <p:nvPr/>
          </p:nvSpPr>
          <p:spPr>
            <a:xfrm>
              <a:off x="4125662" y="1221598"/>
              <a:ext cx="628720"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42201E5A-1A25-8187-4CB0-482BDC8A45E2}"/>
                    </a:ext>
                  </a:extLst>
                </p:cNvPr>
                <p:cNvSpPr txBox="1"/>
                <p:nvPr/>
              </p:nvSpPr>
              <p:spPr>
                <a:xfrm>
                  <a:off x="619262" y="1110132"/>
                  <a:ext cx="3208840"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m:rPr>
                            <m:nor/>
                          </m:rPr>
                          <a:rPr lang="en-US" sz="2400" b="0" i="1" smtClean="0">
                            <a:solidFill>
                              <a:schemeClr val="tx1">
                                <a:lumMod val="75000"/>
                                <a:lumOff val="25000"/>
                              </a:schemeClr>
                            </a:solidFill>
                            <a:latin typeface="Cambria Math" panose="02040503050406030204" pitchFamily="18" charset="0"/>
                          </a:rPr>
                          <m:t> </m:t>
                        </m:r>
                        <m:r>
                          <m:rPr>
                            <m:nor/>
                          </m:rPr>
                          <a:rPr lang="en-US" sz="2400"/>
                          <m:t>⊙</m:t>
                        </m:r>
                        <m:r>
                          <m:rPr>
                            <m:nor/>
                          </m:rPr>
                          <a:rPr lang="en-US" sz="2400" b="0" i="1" smtClean="0"/>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𝐻</m:t>
                            </m:r>
                          </m:e>
                          <m:sub>
                            <m:r>
                              <a:rPr lang="en-US" sz="2400" b="0" i="1" smtClean="0">
                                <a:solidFill>
                                  <a:schemeClr val="tx1">
                                    <a:lumMod val="75000"/>
                                    <a:lumOff val="25000"/>
                                  </a:schemeClr>
                                </a:solidFill>
                                <a:latin typeface="Cambria Math" panose="02040503050406030204" pitchFamily="18" charset="0"/>
                              </a:rPr>
                              <m:t>𝑥</m:t>
                            </m:r>
                          </m:sub>
                        </m:sSub>
                      </m:oMath>
                    </m:oMathPara>
                  </a14:m>
                  <a:endParaRPr lang="en-US" sz="2400" i="1"/>
                </a:p>
              </p:txBody>
            </p:sp>
          </mc:Choice>
          <mc:Fallback>
            <p:sp>
              <p:nvSpPr>
                <p:cNvPr id="28" name="TextBox 27">
                  <a:extLst>
                    <a:ext uri="{FF2B5EF4-FFF2-40B4-BE49-F238E27FC236}">
                      <a16:creationId xmlns:a16="http://schemas.microsoft.com/office/drawing/2014/main" id="{42201E5A-1A25-8187-4CB0-482BDC8A45E2}"/>
                    </a:ext>
                  </a:extLst>
                </p:cNvPr>
                <p:cNvSpPr txBox="1">
                  <a:spLocks noRot="1" noChangeAspect="1" noMove="1" noResize="1" noEditPoints="1" noAdjustHandles="1" noChangeArrowheads="1" noChangeShapeType="1" noTextEdit="1"/>
                </p:cNvSpPr>
                <p:nvPr/>
              </p:nvSpPr>
              <p:spPr>
                <a:xfrm>
                  <a:off x="619262" y="1110132"/>
                  <a:ext cx="3208840" cy="497252"/>
                </a:xfrm>
                <a:prstGeom prst="rect">
                  <a:avLst/>
                </a:prstGeom>
                <a:blipFill>
                  <a:blip r:embed="rId5"/>
                  <a:stretch>
                    <a:fillRect b="-9524"/>
                  </a:stretch>
                </a:blipFill>
                <a:ln w="9525">
                  <a:solidFill>
                    <a:schemeClr val="tx1"/>
                  </a:solidFill>
                </a:ln>
              </p:spPr>
              <p:txBody>
                <a:bodyPr/>
                <a:lstStyle/>
                <a:p>
                  <a:r>
                    <a:rPr lang="en-US">
                      <a:noFill/>
                    </a:rPr>
                    <a:t> </a:t>
                  </a:r>
                </a:p>
              </p:txBody>
            </p:sp>
          </mc:Fallback>
        </mc:AlternateContent>
      </p:grpSp>
      <p:pic>
        <p:nvPicPr>
          <p:cNvPr id="36" name="Picture 35">
            <a:extLst>
              <a:ext uri="{FF2B5EF4-FFF2-40B4-BE49-F238E27FC236}">
                <a16:creationId xmlns:a16="http://schemas.microsoft.com/office/drawing/2014/main" id="{CA8A76D9-0BF9-3F8B-2389-33E51559D442}"/>
              </a:ext>
            </a:extLst>
          </p:cNvPr>
          <p:cNvPicPr>
            <a:picLocks noChangeAspect="1"/>
          </p:cNvPicPr>
          <p:nvPr/>
        </p:nvPicPr>
        <p:blipFill>
          <a:blip r:embed="rId6"/>
          <a:stretch>
            <a:fillRect/>
          </a:stretch>
        </p:blipFill>
        <p:spPr>
          <a:xfrm>
            <a:off x="1382864" y="2482368"/>
            <a:ext cx="1981055" cy="1935554"/>
          </a:xfrm>
          <a:prstGeom prst="rect">
            <a:avLst/>
          </a:prstGeom>
        </p:spPr>
      </p:pic>
      <p:pic>
        <p:nvPicPr>
          <p:cNvPr id="38" name="Picture 37">
            <a:extLst>
              <a:ext uri="{FF2B5EF4-FFF2-40B4-BE49-F238E27FC236}">
                <a16:creationId xmlns:a16="http://schemas.microsoft.com/office/drawing/2014/main" id="{21156D17-4C6F-7612-36CE-7C4544D7E3C3}"/>
              </a:ext>
            </a:extLst>
          </p:cNvPr>
          <p:cNvPicPr>
            <a:picLocks noChangeAspect="1"/>
          </p:cNvPicPr>
          <p:nvPr/>
        </p:nvPicPr>
        <p:blipFill>
          <a:blip r:embed="rId7"/>
          <a:stretch>
            <a:fillRect/>
          </a:stretch>
        </p:blipFill>
        <p:spPr>
          <a:xfrm>
            <a:off x="3916584" y="2813657"/>
            <a:ext cx="1064884" cy="1127961"/>
          </a:xfrm>
          <a:prstGeom prst="rect">
            <a:avLst/>
          </a:prstGeom>
        </p:spPr>
      </p:pic>
      <p:pic>
        <p:nvPicPr>
          <p:cNvPr id="41" name="Picture 40">
            <a:extLst>
              <a:ext uri="{FF2B5EF4-FFF2-40B4-BE49-F238E27FC236}">
                <a16:creationId xmlns:a16="http://schemas.microsoft.com/office/drawing/2014/main" id="{DF026BC0-1281-CB52-DCD6-8B3D5E1C24FA}"/>
              </a:ext>
            </a:extLst>
          </p:cNvPr>
          <p:cNvPicPr>
            <a:picLocks noChangeAspect="1"/>
          </p:cNvPicPr>
          <p:nvPr/>
        </p:nvPicPr>
        <p:blipFill>
          <a:blip r:embed="rId8"/>
          <a:stretch>
            <a:fillRect/>
          </a:stretch>
        </p:blipFill>
        <p:spPr>
          <a:xfrm>
            <a:off x="6241755" y="2596706"/>
            <a:ext cx="1651031" cy="1706879"/>
          </a:xfrm>
          <a:prstGeom prst="rect">
            <a:avLst/>
          </a:prstGeom>
        </p:spPr>
      </p:pic>
      <p:pic>
        <p:nvPicPr>
          <p:cNvPr id="43" name="Picture 42">
            <a:extLst>
              <a:ext uri="{FF2B5EF4-FFF2-40B4-BE49-F238E27FC236}">
                <a16:creationId xmlns:a16="http://schemas.microsoft.com/office/drawing/2014/main" id="{BEF7E223-80AF-55DA-35C9-97CC513F239E}"/>
              </a:ext>
            </a:extLst>
          </p:cNvPr>
          <p:cNvPicPr>
            <a:picLocks noChangeAspect="1"/>
          </p:cNvPicPr>
          <p:nvPr/>
        </p:nvPicPr>
        <p:blipFill>
          <a:blip r:embed="rId9"/>
          <a:stretch>
            <a:fillRect/>
          </a:stretch>
        </p:blipFill>
        <p:spPr>
          <a:xfrm>
            <a:off x="8663253" y="2596706"/>
            <a:ext cx="1651030" cy="1706879"/>
          </a:xfrm>
          <a:prstGeom prst="rect">
            <a:avLst/>
          </a:prstGeom>
        </p:spPr>
      </p:pic>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FD43C589-B68F-C27B-1C8E-C213AEE92C2C}"/>
                  </a:ext>
                </a:extLst>
              </p:cNvPr>
              <p:cNvSpPr txBox="1"/>
              <p:nvPr/>
            </p:nvSpPr>
            <p:spPr>
              <a:xfrm>
                <a:off x="3457622" y="3286097"/>
                <a:ext cx="3108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b="1" smtClean="0"/>
                        <m:t>⊙</m:t>
                      </m:r>
                    </m:oMath>
                  </m:oMathPara>
                </a14:m>
                <a:endParaRPr lang="en-US" b="1"/>
              </a:p>
            </p:txBody>
          </p:sp>
        </mc:Choice>
        <mc:Fallback>
          <p:sp>
            <p:nvSpPr>
              <p:cNvPr id="48" name="TextBox 47">
                <a:extLst>
                  <a:ext uri="{FF2B5EF4-FFF2-40B4-BE49-F238E27FC236}">
                    <a16:creationId xmlns:a16="http://schemas.microsoft.com/office/drawing/2014/main" id="{FD43C589-B68F-C27B-1C8E-C213AEE92C2C}"/>
                  </a:ext>
                </a:extLst>
              </p:cNvPr>
              <p:cNvSpPr txBox="1">
                <a:spLocks noRot="1" noChangeAspect="1" noMove="1" noResize="1" noEditPoints="1" noAdjustHandles="1" noChangeArrowheads="1" noChangeShapeType="1" noTextEdit="1"/>
              </p:cNvSpPr>
              <p:nvPr/>
            </p:nvSpPr>
            <p:spPr>
              <a:xfrm>
                <a:off x="3457622" y="3286097"/>
                <a:ext cx="310896" cy="307777"/>
              </a:xfrm>
              <a:prstGeom prst="rect">
                <a:avLst/>
              </a:prstGeom>
              <a:blipFill>
                <a:blip r:embed="rId10"/>
                <a:stretch>
                  <a:fillRect r="-11765" b="-19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F7A3225B-D81F-6A04-35C9-2DD552CCCA44}"/>
                  </a:ext>
                </a:extLst>
              </p:cNvPr>
              <p:cNvSpPr txBox="1"/>
              <p:nvPr/>
            </p:nvSpPr>
            <p:spPr>
              <a:xfrm>
                <a:off x="8040852" y="3296257"/>
                <a:ext cx="474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lumMod val="75000"/>
                              <a:lumOff val="25000"/>
                            </a:schemeClr>
                          </a:solidFill>
                          <a:latin typeface="Cambria Math" panose="02040503050406030204" pitchFamily="18" charset="0"/>
                        </a:rPr>
                        <m:t>−</m:t>
                      </m:r>
                    </m:oMath>
                  </m:oMathPara>
                </a14:m>
                <a:endParaRPr lang="en-US" b="1"/>
              </a:p>
            </p:txBody>
          </p:sp>
        </mc:Choice>
        <mc:Fallback>
          <p:sp>
            <p:nvSpPr>
              <p:cNvPr id="50" name="TextBox 49">
                <a:extLst>
                  <a:ext uri="{FF2B5EF4-FFF2-40B4-BE49-F238E27FC236}">
                    <a16:creationId xmlns:a16="http://schemas.microsoft.com/office/drawing/2014/main" id="{F7A3225B-D81F-6A04-35C9-2DD552CCCA44}"/>
                  </a:ext>
                </a:extLst>
              </p:cNvPr>
              <p:cNvSpPr txBox="1">
                <a:spLocks noRot="1" noChangeAspect="1" noMove="1" noResize="1" noEditPoints="1" noAdjustHandles="1" noChangeArrowheads="1" noChangeShapeType="1" noTextEdit="1"/>
              </p:cNvSpPr>
              <p:nvPr/>
            </p:nvSpPr>
            <p:spPr>
              <a:xfrm>
                <a:off x="8040852" y="3296257"/>
                <a:ext cx="474335" cy="307777"/>
              </a:xfrm>
              <a:prstGeom prst="rect">
                <a:avLst/>
              </a:prstGeom>
              <a:blipFill>
                <a:blip r:embed="rId11"/>
                <a:stretch>
                  <a:fillRect/>
                </a:stretch>
              </a:blipFill>
            </p:spPr>
            <p:txBody>
              <a:bodyPr/>
              <a:lstStyle/>
              <a:p>
                <a:r>
                  <a:rPr lang="en-US">
                    <a:noFill/>
                  </a:rPr>
                  <a:t> </a:t>
                </a:r>
              </a:p>
            </p:txBody>
          </p:sp>
        </mc:Fallback>
      </mc:AlternateContent>
      <p:sp>
        <p:nvSpPr>
          <p:cNvPr id="51" name="Arrow: Left-Right 50">
            <a:extLst>
              <a:ext uri="{FF2B5EF4-FFF2-40B4-BE49-F238E27FC236}">
                <a16:creationId xmlns:a16="http://schemas.microsoft.com/office/drawing/2014/main" id="{AC28CC71-31CF-16E9-F7D1-86FBC96436B1}"/>
              </a:ext>
            </a:extLst>
          </p:cNvPr>
          <p:cNvSpPr/>
          <p:nvPr/>
        </p:nvSpPr>
        <p:spPr>
          <a:xfrm>
            <a:off x="5327543" y="3312985"/>
            <a:ext cx="707306"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52" name="TextBox 51">
            <a:extLst>
              <a:ext uri="{FF2B5EF4-FFF2-40B4-BE49-F238E27FC236}">
                <a16:creationId xmlns:a16="http://schemas.microsoft.com/office/drawing/2014/main" id="{57A14374-B01C-F541-7C4F-3A41801DB1A8}"/>
              </a:ext>
            </a:extLst>
          </p:cNvPr>
          <p:cNvSpPr txBox="1"/>
          <p:nvPr/>
        </p:nvSpPr>
        <p:spPr>
          <a:xfrm>
            <a:off x="279101" y="653517"/>
            <a:ext cx="10255749" cy="830997"/>
          </a:xfrm>
          <a:prstGeom prst="rect">
            <a:avLst/>
          </a:prstGeom>
          <a:noFill/>
        </p:spPr>
        <p:txBody>
          <a:bodyPr wrap="square">
            <a:spAutoFit/>
          </a:bodyPr>
          <a:lstStyle/>
          <a:p>
            <a:r>
              <a:rPr lang="en-US" sz="2400" b="1">
                <a:solidFill>
                  <a:schemeClr val="tx1">
                    <a:lumMod val="75000"/>
                    <a:lumOff val="25000"/>
                  </a:schemeClr>
                </a:solidFill>
              </a:rPr>
              <a:t>Việc áp dụng bộ lọc luận văn đề xuất và phép tính sai phân là tương đương, nhưng số lượng phép toán khi tính sai phân là nhỏ hơn.</a:t>
            </a:r>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0B8560BD-5D33-1E6D-22E3-114AA200BEC4}"/>
                  </a:ext>
                </a:extLst>
              </p:cNvPr>
              <p:cNvSpPr txBox="1"/>
              <p:nvPr/>
            </p:nvSpPr>
            <p:spPr>
              <a:xfrm>
                <a:off x="3768518" y="4672107"/>
                <a:ext cx="1098378"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p>
            </p:txBody>
          </p:sp>
        </mc:Choice>
        <mc:Fallback>
          <p:sp>
            <p:nvSpPr>
              <p:cNvPr id="60" name="TextBox 59">
                <a:extLst>
                  <a:ext uri="{FF2B5EF4-FFF2-40B4-BE49-F238E27FC236}">
                    <a16:creationId xmlns:a16="http://schemas.microsoft.com/office/drawing/2014/main" id="{0B8560BD-5D33-1E6D-22E3-114AA200BEC4}"/>
                  </a:ext>
                </a:extLst>
              </p:cNvPr>
              <p:cNvSpPr txBox="1">
                <a:spLocks noRot="1" noChangeAspect="1" noMove="1" noResize="1" noEditPoints="1" noAdjustHandles="1" noChangeArrowheads="1" noChangeShapeType="1" noTextEdit="1"/>
              </p:cNvSpPr>
              <p:nvPr/>
            </p:nvSpPr>
            <p:spPr>
              <a:xfrm>
                <a:off x="3768518" y="4672107"/>
                <a:ext cx="1098378" cy="215444"/>
              </a:xfrm>
              <a:prstGeom prst="rect">
                <a:avLst/>
              </a:prstGeom>
              <a:blipFill>
                <a:blip r:embed="rId12"/>
                <a:stretch>
                  <a:fillRect l="-2778" r="-556" b="-33333"/>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FFD3483-1492-D6C9-3F1E-1BAE82E27EAF}"/>
              </a:ext>
            </a:extLst>
          </p:cNvPr>
          <p:cNvSpPr txBox="1"/>
          <p:nvPr/>
        </p:nvSpPr>
        <p:spPr>
          <a:xfrm>
            <a:off x="1473091" y="4625940"/>
            <a:ext cx="2368485" cy="307777"/>
          </a:xfrm>
          <a:prstGeom prst="rect">
            <a:avLst/>
          </a:prstGeom>
          <a:noFill/>
        </p:spPr>
        <p:txBody>
          <a:bodyPr wrap="square">
            <a:spAutoFit/>
          </a:bodyPr>
          <a:lstStyle/>
          <a:p>
            <a:r>
              <a:rPr lang="en-US" sz="1400">
                <a:solidFill>
                  <a:schemeClr val="tx1">
                    <a:lumMod val="75000"/>
                    <a:lumOff val="25000"/>
                  </a:schemeClr>
                </a:solidFill>
              </a:rPr>
              <a:t>Số lượng phép toán nhân:</a:t>
            </a:r>
            <a:endParaRPr lang="en-US"/>
          </a:p>
        </p:txBody>
      </p:sp>
      <p:sp>
        <p:nvSpPr>
          <p:cNvPr id="192" name="TextBox 191">
            <a:extLst>
              <a:ext uri="{FF2B5EF4-FFF2-40B4-BE49-F238E27FC236}">
                <a16:creationId xmlns:a16="http://schemas.microsoft.com/office/drawing/2014/main" id="{615A3A4C-2F1A-4BA8-614D-D031B804BFF2}"/>
              </a:ext>
            </a:extLst>
          </p:cNvPr>
          <p:cNvSpPr txBox="1"/>
          <p:nvPr/>
        </p:nvSpPr>
        <p:spPr>
          <a:xfrm>
            <a:off x="1473091" y="4969321"/>
            <a:ext cx="2368485" cy="307777"/>
          </a:xfrm>
          <a:prstGeom prst="rect">
            <a:avLst/>
          </a:prstGeom>
          <a:noFill/>
        </p:spPr>
        <p:txBody>
          <a:bodyPr wrap="square">
            <a:spAutoFit/>
          </a:bodyPr>
          <a:lstStyle/>
          <a:p>
            <a:r>
              <a:rPr lang="en-US" sz="1400">
                <a:solidFill>
                  <a:schemeClr val="tx1">
                    <a:lumMod val="75000"/>
                    <a:lumOff val="25000"/>
                  </a:schemeClr>
                </a:solidFill>
              </a:rPr>
              <a:t>Số lượng phép toán cộng:</a:t>
            </a:r>
            <a:endParaRPr lang="en-US"/>
          </a:p>
        </p:txBody>
      </p:sp>
      <p:sp>
        <p:nvSpPr>
          <p:cNvPr id="193" name="TextBox 192">
            <a:extLst>
              <a:ext uri="{FF2B5EF4-FFF2-40B4-BE49-F238E27FC236}">
                <a16:creationId xmlns:a16="http://schemas.microsoft.com/office/drawing/2014/main" id="{68335F26-DF0A-14B4-16B5-2BB1777161B0}"/>
              </a:ext>
            </a:extLst>
          </p:cNvPr>
          <p:cNvSpPr txBox="1"/>
          <p:nvPr/>
        </p:nvSpPr>
        <p:spPr>
          <a:xfrm>
            <a:off x="6855362" y="4985731"/>
            <a:ext cx="2368485" cy="307777"/>
          </a:xfrm>
          <a:prstGeom prst="rect">
            <a:avLst/>
          </a:prstGeom>
          <a:noFill/>
        </p:spPr>
        <p:txBody>
          <a:bodyPr wrap="square">
            <a:spAutoFit/>
          </a:bodyPr>
          <a:lstStyle/>
          <a:p>
            <a:r>
              <a:rPr lang="en-US" sz="1400">
                <a:solidFill>
                  <a:schemeClr val="tx1">
                    <a:lumMod val="75000"/>
                    <a:lumOff val="25000"/>
                  </a:schemeClr>
                </a:solidFill>
              </a:rPr>
              <a:t>Số lượng phép toán cộng:</a:t>
            </a:r>
            <a:endParaRPr lang="en-US"/>
          </a:p>
        </p:txBody>
      </p:sp>
      <mc:AlternateContent xmlns:mc="http://schemas.openxmlformats.org/markup-compatibility/2006">
        <mc:Choice xmlns:a14="http://schemas.microsoft.com/office/drawing/2010/main" Requires="a14">
          <p:sp>
            <p:nvSpPr>
              <p:cNvPr id="194" name="TextBox 193">
                <a:extLst>
                  <a:ext uri="{FF2B5EF4-FFF2-40B4-BE49-F238E27FC236}">
                    <a16:creationId xmlns:a16="http://schemas.microsoft.com/office/drawing/2014/main" id="{7DCB7C73-7606-6C78-625D-B84178EC1555}"/>
                  </a:ext>
                </a:extLst>
              </p:cNvPr>
              <p:cNvSpPr txBox="1"/>
              <p:nvPr/>
            </p:nvSpPr>
            <p:spPr>
              <a:xfrm>
                <a:off x="9112942" y="5031899"/>
                <a:ext cx="849400"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m:oMathPara>
                </a14:m>
                <a:endParaRPr lang="en-US"/>
              </a:p>
            </p:txBody>
          </p:sp>
        </mc:Choice>
        <mc:Fallback>
          <p:sp>
            <p:nvSpPr>
              <p:cNvPr id="194" name="TextBox 193">
                <a:extLst>
                  <a:ext uri="{FF2B5EF4-FFF2-40B4-BE49-F238E27FC236}">
                    <a16:creationId xmlns:a16="http://schemas.microsoft.com/office/drawing/2014/main" id="{7DCB7C73-7606-6C78-625D-B84178EC1555}"/>
                  </a:ext>
                </a:extLst>
              </p:cNvPr>
              <p:cNvSpPr txBox="1">
                <a:spLocks noRot="1" noChangeAspect="1" noMove="1" noResize="1" noEditPoints="1" noAdjustHandles="1" noChangeArrowheads="1" noChangeShapeType="1" noTextEdit="1"/>
              </p:cNvSpPr>
              <p:nvPr/>
            </p:nvSpPr>
            <p:spPr>
              <a:xfrm>
                <a:off x="9112942" y="5031899"/>
                <a:ext cx="849400" cy="215444"/>
              </a:xfrm>
              <a:prstGeom prst="rect">
                <a:avLst/>
              </a:prstGeom>
              <a:blipFill>
                <a:blip r:embed="rId13"/>
                <a:stretch>
                  <a:fillRect l="-3597" r="-6475" b="-33333"/>
                </a:stretch>
              </a:blipFill>
            </p:spPr>
            <p:txBody>
              <a:bodyPr/>
              <a:lstStyle/>
              <a:p>
                <a:r>
                  <a:rPr lang="en-US">
                    <a:noFill/>
                  </a:rPr>
                  <a:t> </a:t>
                </a:r>
              </a:p>
            </p:txBody>
          </p:sp>
        </mc:Fallback>
      </mc:AlternateContent>
      <p:sp>
        <p:nvSpPr>
          <p:cNvPr id="195" name="TextBox 194">
            <a:extLst>
              <a:ext uri="{FF2B5EF4-FFF2-40B4-BE49-F238E27FC236}">
                <a16:creationId xmlns:a16="http://schemas.microsoft.com/office/drawing/2014/main" id="{3818B709-199A-0E97-4F23-55F475DAD143}"/>
              </a:ext>
            </a:extLst>
          </p:cNvPr>
          <p:cNvSpPr txBox="1"/>
          <p:nvPr/>
        </p:nvSpPr>
        <p:spPr>
          <a:xfrm>
            <a:off x="6855362" y="4653582"/>
            <a:ext cx="2368485" cy="307777"/>
          </a:xfrm>
          <a:prstGeom prst="rect">
            <a:avLst/>
          </a:prstGeom>
          <a:noFill/>
        </p:spPr>
        <p:txBody>
          <a:bodyPr wrap="square">
            <a:spAutoFit/>
          </a:bodyPr>
          <a:lstStyle/>
          <a:p>
            <a:r>
              <a:rPr lang="en-US" sz="1400">
                <a:solidFill>
                  <a:schemeClr val="tx1">
                    <a:lumMod val="75000"/>
                    <a:lumOff val="25000"/>
                  </a:schemeClr>
                </a:solidFill>
              </a:rPr>
              <a:t>Số lượng phép toán cộng:</a:t>
            </a:r>
            <a:endParaRPr lang="en-US"/>
          </a:p>
        </p:txBody>
      </p:sp>
      <mc:AlternateContent xmlns:mc="http://schemas.openxmlformats.org/markup-compatibility/2006">
        <mc:Choice xmlns:a14="http://schemas.microsoft.com/office/drawing/2010/main" Requires="a14">
          <p:sp>
            <p:nvSpPr>
              <p:cNvPr id="196" name="TextBox 195">
                <a:extLst>
                  <a:ext uri="{FF2B5EF4-FFF2-40B4-BE49-F238E27FC236}">
                    <a16:creationId xmlns:a16="http://schemas.microsoft.com/office/drawing/2014/main" id="{75D7ABAF-9B87-E79F-587B-C51F797D584C}"/>
                  </a:ext>
                </a:extLst>
              </p:cNvPr>
              <p:cNvSpPr txBox="1"/>
              <p:nvPr/>
            </p:nvSpPr>
            <p:spPr>
              <a:xfrm>
                <a:off x="9112942" y="4699750"/>
                <a:ext cx="149079"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a:p>
            </p:txBody>
          </p:sp>
        </mc:Choice>
        <mc:Fallback>
          <p:sp>
            <p:nvSpPr>
              <p:cNvPr id="196" name="TextBox 195">
                <a:extLst>
                  <a:ext uri="{FF2B5EF4-FFF2-40B4-BE49-F238E27FC236}">
                    <a16:creationId xmlns:a16="http://schemas.microsoft.com/office/drawing/2014/main" id="{75D7ABAF-9B87-E79F-587B-C51F797D584C}"/>
                  </a:ext>
                </a:extLst>
              </p:cNvPr>
              <p:cNvSpPr txBox="1">
                <a:spLocks noRot="1" noChangeAspect="1" noMove="1" noResize="1" noEditPoints="1" noAdjustHandles="1" noChangeArrowheads="1" noChangeShapeType="1" noTextEdit="1"/>
              </p:cNvSpPr>
              <p:nvPr/>
            </p:nvSpPr>
            <p:spPr>
              <a:xfrm>
                <a:off x="9112942" y="4699750"/>
                <a:ext cx="149079" cy="215444"/>
              </a:xfrm>
              <a:prstGeom prst="rect">
                <a:avLst/>
              </a:prstGeom>
              <a:blipFill>
                <a:blip r:embed="rId14"/>
                <a:stretch>
                  <a:fillRect l="-25000" r="-25000" b="-8571"/>
                </a:stretch>
              </a:blipFill>
            </p:spPr>
            <p:txBody>
              <a:bodyPr/>
              <a:lstStyle/>
              <a:p>
                <a:r>
                  <a:rPr lang="en-US">
                    <a:noFill/>
                  </a:rPr>
                  <a:t> </a:t>
                </a:r>
              </a:p>
            </p:txBody>
          </p:sp>
        </mc:Fallback>
      </mc:AlternateContent>
      <p:sp>
        <p:nvSpPr>
          <p:cNvPr id="197" name="TextBox 196">
            <a:extLst>
              <a:ext uri="{FF2B5EF4-FFF2-40B4-BE49-F238E27FC236}">
                <a16:creationId xmlns:a16="http://schemas.microsoft.com/office/drawing/2014/main" id="{1CB06F50-44D0-5992-0A58-BD7B5BC22E21}"/>
              </a:ext>
            </a:extLst>
          </p:cNvPr>
          <p:cNvSpPr txBox="1"/>
          <p:nvPr/>
        </p:nvSpPr>
        <p:spPr>
          <a:xfrm>
            <a:off x="1382863" y="5449988"/>
            <a:ext cx="4479801" cy="646331"/>
          </a:xfrm>
          <a:prstGeom prst="rect">
            <a:avLst/>
          </a:prstGeom>
          <a:noFill/>
        </p:spPr>
        <p:txBody>
          <a:bodyPr wrap="square">
            <a:spAutoFit/>
          </a:bodyPr>
          <a:lstStyle/>
          <a:p>
            <a:r>
              <a:rPr lang="en-US" sz="1800">
                <a:solidFill>
                  <a:schemeClr val="tx1">
                    <a:lumMod val="75000"/>
                    <a:lumOff val="25000"/>
                  </a:schemeClr>
                </a:solidFill>
              </a:rPr>
              <a:t>Với ảnh có kích thước 224x224 thì số lượng phép toán tổng cộng là: </a:t>
            </a:r>
            <a:r>
              <a:rPr lang="en-US" sz="1800" b="1">
                <a:solidFill>
                  <a:schemeClr val="tx1">
                    <a:lumMod val="75000"/>
                    <a:lumOff val="25000"/>
                  </a:schemeClr>
                </a:solidFill>
              </a:rPr>
              <a:t>899,136</a:t>
            </a:r>
            <a:r>
              <a:rPr lang="en-US" sz="1800">
                <a:solidFill>
                  <a:schemeClr val="tx1">
                    <a:lumMod val="75000"/>
                    <a:lumOff val="25000"/>
                  </a:schemeClr>
                </a:solidFill>
              </a:rPr>
              <a:t> </a:t>
            </a:r>
            <a:endParaRPr lang="en-US" sz="1800"/>
          </a:p>
        </p:txBody>
      </p:sp>
      <mc:AlternateContent xmlns:mc="http://schemas.openxmlformats.org/markup-compatibility/2006">
        <mc:Choice xmlns:a14="http://schemas.microsoft.com/office/drawing/2010/main" Requires="a14">
          <p:sp>
            <p:nvSpPr>
              <p:cNvPr id="198" name="TextBox 197">
                <a:extLst>
                  <a:ext uri="{FF2B5EF4-FFF2-40B4-BE49-F238E27FC236}">
                    <a16:creationId xmlns:a16="http://schemas.microsoft.com/office/drawing/2014/main" id="{1407BD9A-AE66-405C-4F9C-45CE5B6A5783}"/>
                  </a:ext>
                </a:extLst>
              </p:cNvPr>
              <p:cNvSpPr txBox="1"/>
              <p:nvPr/>
            </p:nvSpPr>
            <p:spPr>
              <a:xfrm>
                <a:off x="3751442" y="5015487"/>
                <a:ext cx="1098378"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p>
            </p:txBody>
          </p:sp>
        </mc:Choice>
        <mc:Fallback>
          <p:sp>
            <p:nvSpPr>
              <p:cNvPr id="198" name="TextBox 197">
                <a:extLst>
                  <a:ext uri="{FF2B5EF4-FFF2-40B4-BE49-F238E27FC236}">
                    <a16:creationId xmlns:a16="http://schemas.microsoft.com/office/drawing/2014/main" id="{1407BD9A-AE66-405C-4F9C-45CE5B6A5783}"/>
                  </a:ext>
                </a:extLst>
              </p:cNvPr>
              <p:cNvSpPr txBox="1">
                <a:spLocks noRot="1" noChangeAspect="1" noMove="1" noResize="1" noEditPoints="1" noAdjustHandles="1" noChangeArrowheads="1" noChangeShapeType="1" noTextEdit="1"/>
              </p:cNvSpPr>
              <p:nvPr/>
            </p:nvSpPr>
            <p:spPr>
              <a:xfrm>
                <a:off x="3751442" y="5015487"/>
                <a:ext cx="1098378" cy="215444"/>
              </a:xfrm>
              <a:prstGeom prst="rect">
                <a:avLst/>
              </a:prstGeom>
              <a:blipFill>
                <a:blip r:embed="rId15"/>
                <a:stretch>
                  <a:fillRect l="-2762" b="-34286"/>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C828E4FF-153A-6B77-B69E-922A5B99A700}"/>
              </a:ext>
            </a:extLst>
          </p:cNvPr>
          <p:cNvSpPr txBox="1"/>
          <p:nvPr/>
        </p:nvSpPr>
        <p:spPr>
          <a:xfrm>
            <a:off x="6241755" y="5449987"/>
            <a:ext cx="5860598" cy="923330"/>
          </a:xfrm>
          <a:prstGeom prst="rect">
            <a:avLst/>
          </a:prstGeom>
          <a:noFill/>
        </p:spPr>
        <p:txBody>
          <a:bodyPr wrap="square">
            <a:spAutoFit/>
          </a:bodyPr>
          <a:lstStyle/>
          <a:p>
            <a:r>
              <a:rPr lang="en-US" sz="1800">
                <a:solidFill>
                  <a:schemeClr val="tx1">
                    <a:lumMod val="75000"/>
                    <a:lumOff val="25000"/>
                  </a:schemeClr>
                </a:solidFill>
              </a:rPr>
              <a:t>Với ảnh có kích thước 224x224 thì số lượng phép toán tổng cộng là: </a:t>
            </a:r>
            <a:r>
              <a:rPr lang="en-US" sz="1800" b="1">
                <a:solidFill>
                  <a:schemeClr val="tx1">
                    <a:lumMod val="75000"/>
                    <a:lumOff val="25000"/>
                  </a:schemeClr>
                </a:solidFill>
              </a:rPr>
              <a:t>49,952 </a:t>
            </a:r>
            <a:r>
              <a:rPr lang="en-US" sz="1800">
                <a:solidFill>
                  <a:schemeClr val="tx1">
                    <a:lumMod val="75000"/>
                    <a:lumOff val="25000"/>
                  </a:schemeClr>
                </a:solidFill>
              </a:rPr>
              <a:t>(nhỏ hơn khoảng 18 lần so với dung lớp tích chập) </a:t>
            </a:r>
            <a:endParaRPr lang="en-US" sz="1800"/>
          </a:p>
        </p:txBody>
      </p:sp>
    </p:spTree>
    <p:extLst>
      <p:ext uri="{BB962C8B-B14F-4D97-AF65-F5344CB8AC3E}">
        <p14:creationId xmlns:p14="http://schemas.microsoft.com/office/powerpoint/2010/main" val="1572046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1ae00017cb_1_54"/>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Arial"/>
                <a:ea typeface="Arial"/>
                <a:cs typeface="Arial"/>
                <a:sym typeface="Arial"/>
              </a:rPr>
              <a:t>4. Thực nghiệm &amp; kết quả</a:t>
            </a:r>
            <a:endParaRPr b="1">
              <a:latin typeface="Arial"/>
              <a:ea typeface="Arial"/>
              <a:cs typeface="Arial"/>
              <a:sym typeface="Arial"/>
            </a:endParaRPr>
          </a:p>
        </p:txBody>
      </p:sp>
      <p:sp>
        <p:nvSpPr>
          <p:cNvPr id="239" name="Google Shape;239;g31ae00017cb_1_54"/>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241" name="Google Shape;241;g31ae00017cb_1_54"/>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1ae00017cb_1_46"/>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Tập dữ liệu ForenSynths </a:t>
            </a:r>
            <a:endParaRPr lang="en-US" sz="4000" b="1" i="0" u="none" strike="noStrike" cap="none">
              <a:solidFill>
                <a:schemeClr val="lt1"/>
              </a:solidFill>
            </a:endParaRPr>
          </a:p>
        </p:txBody>
      </p:sp>
      <p:pic>
        <p:nvPicPr>
          <p:cNvPr id="249" name="Google Shape;249;g31ae00017cb_1_46"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3" name="Picture 2" descr="A collage of a cat and a dining room&#10;&#10;AI-generated content may be incorrect.">
            <a:extLst>
              <a:ext uri="{FF2B5EF4-FFF2-40B4-BE49-F238E27FC236}">
                <a16:creationId xmlns:a16="http://schemas.microsoft.com/office/drawing/2014/main" id="{A3CDAF8C-7EBC-9DE8-BC23-0E52AA6995A3}"/>
              </a:ext>
            </a:extLst>
          </p:cNvPr>
          <p:cNvPicPr>
            <a:picLocks noChangeAspect="1"/>
          </p:cNvPicPr>
          <p:nvPr/>
        </p:nvPicPr>
        <p:blipFill>
          <a:blip r:embed="rId4"/>
          <a:stretch>
            <a:fillRect/>
          </a:stretch>
        </p:blipFill>
        <p:spPr>
          <a:xfrm>
            <a:off x="489584" y="1473490"/>
            <a:ext cx="5230496" cy="2591001"/>
          </a:xfrm>
          <a:prstGeom prst="rect">
            <a:avLst/>
          </a:prstGeom>
        </p:spPr>
      </p:pic>
      <p:sp>
        <p:nvSpPr>
          <p:cNvPr id="4" name="TextBox 3">
            <a:extLst>
              <a:ext uri="{FF2B5EF4-FFF2-40B4-BE49-F238E27FC236}">
                <a16:creationId xmlns:a16="http://schemas.microsoft.com/office/drawing/2014/main" id="{BB3227FD-CD5B-7500-5E48-DB7EAD497980}"/>
              </a:ext>
            </a:extLst>
          </p:cNvPr>
          <p:cNvSpPr txBox="1"/>
          <p:nvPr/>
        </p:nvSpPr>
        <p:spPr>
          <a:xfrm>
            <a:off x="489584" y="4272902"/>
            <a:ext cx="5230496" cy="830997"/>
          </a:xfrm>
          <a:prstGeom prst="rect">
            <a:avLst/>
          </a:prstGeom>
          <a:noFill/>
        </p:spPr>
        <p:txBody>
          <a:bodyPr wrap="square">
            <a:spAutoFit/>
          </a:bodyPr>
          <a:lstStyle/>
          <a:p>
            <a:r>
              <a:rPr lang="en-US" sz="1600">
                <a:solidFill>
                  <a:schemeClr val="tx1">
                    <a:lumMod val="75000"/>
                    <a:lumOff val="25000"/>
                  </a:schemeClr>
                </a:solidFill>
              </a:rPr>
              <a:t>[</a:t>
            </a:r>
            <a:r>
              <a:rPr lang="en-US" sz="1600" i="1">
                <a:solidFill>
                  <a:schemeClr val="tx1">
                    <a:lumMod val="75000"/>
                    <a:lumOff val="25000"/>
                  </a:schemeClr>
                </a:solidFill>
              </a:rPr>
              <a:t>Car, Cat, Chair, Horse]</a:t>
            </a:r>
            <a:endParaRPr lang="en-US" sz="1600">
              <a:solidFill>
                <a:schemeClr val="tx1">
                  <a:lumMod val="75000"/>
                  <a:lumOff val="25000"/>
                </a:schemeClr>
              </a:solidFill>
            </a:endParaRPr>
          </a:p>
          <a:p>
            <a:r>
              <a:rPr lang="en-US" sz="1600">
                <a:solidFill>
                  <a:schemeClr val="tx1">
                    <a:lumMod val="75000"/>
                    <a:lumOff val="25000"/>
                  </a:schemeClr>
                </a:solidFill>
              </a:rPr>
              <a:t>Bốn lớp đối tượng sinh bằng mô hình Progan được sử dụng cho quá trình huấn luyện</a:t>
            </a:r>
          </a:p>
        </p:txBody>
      </p:sp>
      <p:sp>
        <p:nvSpPr>
          <p:cNvPr id="6" name="TextBox 5">
            <a:extLst>
              <a:ext uri="{FF2B5EF4-FFF2-40B4-BE49-F238E27FC236}">
                <a16:creationId xmlns:a16="http://schemas.microsoft.com/office/drawing/2014/main" id="{F6541617-DA46-5B02-B10E-03FEA32FB146}"/>
              </a:ext>
            </a:extLst>
          </p:cNvPr>
          <p:cNvSpPr txBox="1"/>
          <p:nvPr/>
        </p:nvSpPr>
        <p:spPr>
          <a:xfrm>
            <a:off x="5923280" y="1473490"/>
            <a:ext cx="5230496" cy="338554"/>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rPr>
              <a:t>Các hình ảnh thật được trích từ bộ dữ liệu LSUN</a:t>
            </a:r>
          </a:p>
        </p:txBody>
      </p:sp>
      <p:sp>
        <p:nvSpPr>
          <p:cNvPr id="8" name="TextBox 7">
            <a:extLst>
              <a:ext uri="{FF2B5EF4-FFF2-40B4-BE49-F238E27FC236}">
                <a16:creationId xmlns:a16="http://schemas.microsoft.com/office/drawing/2014/main" id="{58D20E89-E3D0-0AAF-28F1-3F7677D51D1A}"/>
              </a:ext>
            </a:extLst>
          </p:cNvPr>
          <p:cNvSpPr txBox="1"/>
          <p:nvPr/>
        </p:nvSpPr>
        <p:spPr>
          <a:xfrm>
            <a:off x="5923280" y="3058126"/>
            <a:ext cx="5463540" cy="33855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tx1">
                    <a:lumMod val="75000"/>
                    <a:lumOff val="25000"/>
                  </a:schemeClr>
                </a:solidFill>
              </a:rPr>
              <a:t>Ảnh </a:t>
            </a:r>
            <a:r>
              <a:rPr lang="en-US" sz="1600">
                <a:solidFill>
                  <a:schemeClr val="tx1">
                    <a:lumMod val="75000"/>
                    <a:lumOff val="25000"/>
                  </a:schemeClr>
                </a:solidFill>
              </a:rPr>
              <a:t>tạo </a:t>
            </a:r>
            <a:r>
              <a:rPr lang="vi-VN" sz="1600">
                <a:solidFill>
                  <a:schemeClr val="tx1">
                    <a:lumMod val="75000"/>
                    <a:lumOff val="25000"/>
                  </a:schemeClr>
                </a:solidFill>
              </a:rPr>
              <a:t>sinh</a:t>
            </a:r>
            <a:r>
              <a:rPr lang="en-US" sz="1600">
                <a:solidFill>
                  <a:schemeClr val="tx1">
                    <a:lumMod val="75000"/>
                    <a:lumOff val="25000"/>
                  </a:schemeClr>
                </a:solidFill>
              </a:rPr>
              <a:t> sẽ</a:t>
            </a:r>
            <a:r>
              <a:rPr lang="vi-VN" sz="1600">
                <a:solidFill>
                  <a:schemeClr val="tx1">
                    <a:lumMod val="75000"/>
                    <a:lumOff val="25000"/>
                  </a:schemeClr>
                </a:solidFill>
              </a:rPr>
              <a:t> không áp dụng xử lý hậu kỳ bổ sung</a:t>
            </a:r>
            <a:endParaRPr lang="en-US" sz="1600">
              <a:solidFill>
                <a:schemeClr val="tx1">
                  <a:lumMod val="75000"/>
                  <a:lumOff val="25000"/>
                </a:schemeClr>
              </a:solidFill>
            </a:endParaRPr>
          </a:p>
        </p:txBody>
      </p:sp>
      <p:sp>
        <p:nvSpPr>
          <p:cNvPr id="10" name="TextBox 9">
            <a:extLst>
              <a:ext uri="{FF2B5EF4-FFF2-40B4-BE49-F238E27FC236}">
                <a16:creationId xmlns:a16="http://schemas.microsoft.com/office/drawing/2014/main" id="{4BD7C554-F9D0-FEEB-203C-E2846A344B5F}"/>
              </a:ext>
            </a:extLst>
          </p:cNvPr>
          <p:cNvSpPr txBox="1"/>
          <p:nvPr/>
        </p:nvSpPr>
        <p:spPr>
          <a:xfrm>
            <a:off x="5923280" y="3717607"/>
            <a:ext cx="6344920" cy="584775"/>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rPr>
              <a:t>Ảnh thật được tiền xử lý theo quy trình được chỉ định bởi từng mô hình</a:t>
            </a:r>
          </a:p>
        </p:txBody>
      </p:sp>
      <p:sp>
        <p:nvSpPr>
          <p:cNvPr id="12" name="TextBox 11">
            <a:extLst>
              <a:ext uri="{FF2B5EF4-FFF2-40B4-BE49-F238E27FC236}">
                <a16:creationId xmlns:a16="http://schemas.microsoft.com/office/drawing/2014/main" id="{80F9806C-CB47-F833-16AA-87023743E767}"/>
              </a:ext>
            </a:extLst>
          </p:cNvPr>
          <p:cNvSpPr txBox="1"/>
          <p:nvPr/>
        </p:nvSpPr>
        <p:spPr>
          <a:xfrm>
            <a:off x="5923280" y="4240827"/>
            <a:ext cx="5463540" cy="584775"/>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rPr>
              <a:t>Ảnh được cắt ngẫu nhiên theo kích thước 224x224 khi huấn luyện</a:t>
            </a:r>
          </a:p>
        </p:txBody>
      </p:sp>
      <p:sp>
        <p:nvSpPr>
          <p:cNvPr id="15" name="TextBox 14">
            <a:extLst>
              <a:ext uri="{FF2B5EF4-FFF2-40B4-BE49-F238E27FC236}">
                <a16:creationId xmlns:a16="http://schemas.microsoft.com/office/drawing/2014/main" id="{2CF14648-F931-0AE6-2F9B-E7D5CE0EF487}"/>
              </a:ext>
            </a:extLst>
          </p:cNvPr>
          <p:cNvSpPr txBox="1"/>
          <p:nvPr/>
        </p:nvSpPr>
        <p:spPr>
          <a:xfrm>
            <a:off x="5923280" y="2029803"/>
            <a:ext cx="5606416" cy="1077218"/>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rPr>
              <a:t>Các ảnh tạo sinh được sưu tập từ nhiều mô hình GAN khác nhau (CycleGAN, StarGAN, ProGAN LSUN, GauGAN COCO, IMLE, DeepFake, StyleGAN, SAN, SITD)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AA85DB7D-7B58-98A4-D660-D8F828C67C70}"/>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F9438386-D850-400D-7110-B5AEC92C9A5F}"/>
              </a:ext>
            </a:extLst>
          </p:cNvPr>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Đánh giá hiệu suất mô hình cơ sở</a:t>
            </a:r>
            <a:endParaRPr sz="4000" b="1" i="0" u="none" strike="noStrike" cap="none">
              <a:solidFill>
                <a:schemeClr val="lt1"/>
              </a:solidFill>
            </a:endParaRPr>
          </a:p>
        </p:txBody>
      </p:sp>
      <p:pic>
        <p:nvPicPr>
          <p:cNvPr id="258" name="Google Shape;258;g32623733f8c_0_7" descr="Logo&#10;&#10;Description automatically generated">
            <a:extLst>
              <a:ext uri="{FF2B5EF4-FFF2-40B4-BE49-F238E27FC236}">
                <a16:creationId xmlns:a16="http://schemas.microsoft.com/office/drawing/2014/main" id="{70442CBB-A1B1-B1F4-1150-AB59A70EC48B}"/>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3" name="Picture 2" descr="A diagram of a diagram&#10;&#10;AI-generated content may be incorrect.">
            <a:extLst>
              <a:ext uri="{FF2B5EF4-FFF2-40B4-BE49-F238E27FC236}">
                <a16:creationId xmlns:a16="http://schemas.microsoft.com/office/drawing/2014/main" id="{B7781761-27CF-E364-16A9-244C7E91D42D}"/>
              </a:ext>
            </a:extLst>
          </p:cNvPr>
          <p:cNvPicPr>
            <a:picLocks noChangeAspect="1"/>
          </p:cNvPicPr>
          <p:nvPr/>
        </p:nvPicPr>
        <p:blipFill>
          <a:blip r:embed="rId4"/>
          <a:stretch>
            <a:fillRect/>
          </a:stretch>
        </p:blipFill>
        <p:spPr>
          <a:xfrm>
            <a:off x="1114400" y="1047355"/>
            <a:ext cx="4713764" cy="3341204"/>
          </a:xfrm>
          <a:prstGeom prst="rect">
            <a:avLst/>
          </a:prstGeom>
        </p:spPr>
      </p:pic>
      <p:sp>
        <p:nvSpPr>
          <p:cNvPr id="2" name="TextBox 1">
            <a:extLst>
              <a:ext uri="{FF2B5EF4-FFF2-40B4-BE49-F238E27FC236}">
                <a16:creationId xmlns:a16="http://schemas.microsoft.com/office/drawing/2014/main" id="{A27BAE4E-943E-F57B-80E6-7F9B7D24CB91}"/>
              </a:ext>
            </a:extLst>
          </p:cNvPr>
          <p:cNvSpPr txBox="1"/>
          <p:nvPr/>
        </p:nvSpPr>
        <p:spPr>
          <a:xfrm>
            <a:off x="6215449" y="1062037"/>
            <a:ext cx="3482503" cy="400110"/>
          </a:xfrm>
          <a:prstGeom prst="rect">
            <a:avLst/>
          </a:prstGeom>
          <a:noFill/>
        </p:spPr>
        <p:txBody>
          <a:bodyPr wrap="square">
            <a:spAutoFit/>
          </a:bodyPr>
          <a:lstStyle/>
          <a:p>
            <a:r>
              <a:rPr lang="en-US" sz="2000" b="1">
                <a:solidFill>
                  <a:schemeClr val="tx1">
                    <a:lumMod val="75000"/>
                    <a:lumOff val="25000"/>
                  </a:schemeClr>
                </a:solidFill>
              </a:rPr>
              <a:t>Tập dữ liệu của Ojha </a:t>
            </a:r>
          </a:p>
        </p:txBody>
      </p:sp>
      <p:sp>
        <p:nvSpPr>
          <p:cNvPr id="7" name="TextBox 6">
            <a:extLst>
              <a:ext uri="{FF2B5EF4-FFF2-40B4-BE49-F238E27FC236}">
                <a16:creationId xmlns:a16="http://schemas.microsoft.com/office/drawing/2014/main" id="{7844F720-6996-3655-3C0A-D6F6CAAE0E32}"/>
              </a:ext>
            </a:extLst>
          </p:cNvPr>
          <p:cNvSpPr txBox="1"/>
          <p:nvPr/>
        </p:nvSpPr>
        <p:spPr>
          <a:xfrm>
            <a:off x="6215449" y="1509276"/>
            <a:ext cx="5881815" cy="1287532"/>
          </a:xfrm>
          <a:prstGeom prst="rect">
            <a:avLst/>
          </a:prstGeom>
          <a:noFill/>
        </p:spPr>
        <p:txBody>
          <a:bodyPr wrap="square">
            <a:spAutoFit/>
          </a:bodyPr>
          <a:lstStyle/>
          <a:p>
            <a:pPr>
              <a:lnSpc>
                <a:spcPct val="150000"/>
              </a:lnSpc>
            </a:pPr>
            <a:r>
              <a:rPr lang="en-US" sz="1800">
                <a:solidFill>
                  <a:schemeClr val="tx1">
                    <a:lumMod val="75000"/>
                    <a:lumOff val="25000"/>
                  </a:schemeClr>
                </a:solidFill>
              </a:rPr>
              <a:t>Bao gồm các hình ảnh sinh bởi các mô hình</a:t>
            </a:r>
          </a:p>
          <a:p>
            <a:pPr>
              <a:lnSpc>
                <a:spcPct val="150000"/>
              </a:lnSpc>
            </a:pPr>
            <a:r>
              <a:rPr lang="en-US" sz="1800" i="1">
                <a:solidFill>
                  <a:schemeClr val="tx1">
                    <a:lumMod val="75000"/>
                    <a:lumOff val="25000"/>
                  </a:schemeClr>
                </a:solidFill>
              </a:rPr>
              <a:t>Diffusion DALLE, Glide (100_10), Glide (100_27), Glide (50_27), ADM, LDM (100), LDM (200), LDM (200_cfg)</a:t>
            </a:r>
          </a:p>
        </p:txBody>
      </p:sp>
      <p:pic>
        <p:nvPicPr>
          <p:cNvPr id="11" name="Picture 10">
            <a:extLst>
              <a:ext uri="{FF2B5EF4-FFF2-40B4-BE49-F238E27FC236}">
                <a16:creationId xmlns:a16="http://schemas.microsoft.com/office/drawing/2014/main" id="{9BBBDB63-0D52-4767-802D-36D4F341070F}"/>
              </a:ext>
            </a:extLst>
          </p:cNvPr>
          <p:cNvPicPr>
            <a:picLocks noChangeAspect="1"/>
          </p:cNvPicPr>
          <p:nvPr/>
        </p:nvPicPr>
        <p:blipFill>
          <a:blip r:embed="rId5"/>
          <a:stretch>
            <a:fillRect/>
          </a:stretch>
        </p:blipFill>
        <p:spPr>
          <a:xfrm>
            <a:off x="2726640" y="4918902"/>
            <a:ext cx="6971312" cy="1249383"/>
          </a:xfrm>
          <a:prstGeom prst="rect">
            <a:avLst/>
          </a:prstGeom>
        </p:spPr>
      </p:pic>
      <p:sp>
        <p:nvSpPr>
          <p:cNvPr id="13" name="TextBox 12">
            <a:extLst>
              <a:ext uri="{FF2B5EF4-FFF2-40B4-BE49-F238E27FC236}">
                <a16:creationId xmlns:a16="http://schemas.microsoft.com/office/drawing/2014/main" id="{BEFCEB5C-5F1E-3C8A-A813-D49C5F43D3E2}"/>
              </a:ext>
            </a:extLst>
          </p:cNvPr>
          <p:cNvSpPr txBox="1"/>
          <p:nvPr/>
        </p:nvSpPr>
        <p:spPr>
          <a:xfrm>
            <a:off x="2584854" y="4580348"/>
            <a:ext cx="7473546" cy="338554"/>
          </a:xfrm>
          <a:prstGeom prst="rect">
            <a:avLst/>
          </a:prstGeom>
          <a:noFill/>
        </p:spPr>
        <p:txBody>
          <a:bodyPr wrap="square">
            <a:spAutoFit/>
          </a:bodyPr>
          <a:lstStyle/>
          <a:p>
            <a:r>
              <a:rPr lang="en-US" sz="1600">
                <a:solidFill>
                  <a:schemeClr val="tx1">
                    <a:lumMod val="75000"/>
                    <a:lumOff val="25000"/>
                  </a:schemeClr>
                </a:solidFill>
              </a:rPr>
              <a:t>So sánh tài nguyên sử dụng và hiệu năng của một số phương pháp tiêu biểu</a:t>
            </a:r>
          </a:p>
        </p:txBody>
      </p:sp>
      <p:cxnSp>
        <p:nvCxnSpPr>
          <p:cNvPr id="15" name="Straight Arrow Connector 14">
            <a:extLst>
              <a:ext uri="{FF2B5EF4-FFF2-40B4-BE49-F238E27FC236}">
                <a16:creationId xmlns:a16="http://schemas.microsoft.com/office/drawing/2014/main" id="{03951858-AB34-083F-5774-187988EEEB8F}"/>
              </a:ext>
            </a:extLst>
          </p:cNvPr>
          <p:cNvCxnSpPr>
            <a:cxnSpLocks/>
          </p:cNvCxnSpPr>
          <p:nvPr/>
        </p:nvCxnSpPr>
        <p:spPr>
          <a:xfrm>
            <a:off x="1783253" y="913117"/>
            <a:ext cx="0" cy="35369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5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623733f8c_0_7"/>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Đánh giá hiệu suất mô hình cơ sở</a:t>
            </a:r>
            <a:endParaRPr sz="4000" b="1" i="0" u="none" strike="noStrike" cap="none">
              <a:solidFill>
                <a:schemeClr val="lt1"/>
              </a:solidFill>
            </a:endParaRPr>
          </a:p>
        </p:txBody>
      </p:sp>
      <p:pic>
        <p:nvPicPr>
          <p:cNvPr id="258" name="Google Shape;258;g32623733f8c_0_7"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5" name="TextBox 4">
            <a:extLst>
              <a:ext uri="{FF2B5EF4-FFF2-40B4-BE49-F238E27FC236}">
                <a16:creationId xmlns:a16="http://schemas.microsoft.com/office/drawing/2014/main" id="{41973BCA-E7EE-E2A2-A769-6084172A22C3}"/>
              </a:ext>
            </a:extLst>
          </p:cNvPr>
          <p:cNvSpPr txBox="1"/>
          <p:nvPr/>
        </p:nvSpPr>
        <p:spPr>
          <a:xfrm>
            <a:off x="2610185" y="4969929"/>
            <a:ext cx="7657241" cy="307777"/>
          </a:xfrm>
          <a:prstGeom prst="rect">
            <a:avLst/>
          </a:prstGeom>
          <a:noFill/>
        </p:spPr>
        <p:txBody>
          <a:bodyPr wrap="square">
            <a:spAutoFit/>
          </a:bodyPr>
          <a:lstStyle/>
          <a:p>
            <a:r>
              <a:rPr lang="en-US"/>
              <a:t>Tổng quan hiệu năng và độ chính xác của một số hướng tiếp cận, trên tập dữ liệu </a:t>
            </a:r>
            <a:r>
              <a:rPr lang="en-US" b="1"/>
              <a:t>Ojha</a:t>
            </a:r>
          </a:p>
        </p:txBody>
      </p:sp>
      <p:pic>
        <p:nvPicPr>
          <p:cNvPr id="9" name="Picture 8">
            <a:extLst>
              <a:ext uri="{FF2B5EF4-FFF2-40B4-BE49-F238E27FC236}">
                <a16:creationId xmlns:a16="http://schemas.microsoft.com/office/drawing/2014/main" id="{696EFE50-65A6-1D52-F21F-BD87436C01E5}"/>
              </a:ext>
            </a:extLst>
          </p:cNvPr>
          <p:cNvPicPr>
            <a:picLocks noChangeAspect="1"/>
          </p:cNvPicPr>
          <p:nvPr/>
        </p:nvPicPr>
        <p:blipFill>
          <a:blip r:embed="rId4"/>
          <a:stretch>
            <a:fillRect/>
          </a:stretch>
        </p:blipFill>
        <p:spPr>
          <a:xfrm>
            <a:off x="1054639" y="2037129"/>
            <a:ext cx="10082721" cy="27034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txBox="1"/>
          <p:nvPr/>
        </p:nvSpPr>
        <p:spPr>
          <a:xfrm>
            <a:off x="0" y="0"/>
            <a:ext cx="12192000" cy="707886"/>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rPr>
              <a:t>Nội dung</a:t>
            </a:r>
            <a:endParaRPr/>
          </a:p>
        </p:txBody>
      </p:sp>
      <p:pic>
        <p:nvPicPr>
          <p:cNvPr id="106" name="Google Shape;106;p2"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107" name="Google Shape;107;p2"/>
          <p:cNvSpPr txBox="1"/>
          <p:nvPr/>
        </p:nvSpPr>
        <p:spPr>
          <a:xfrm>
            <a:off x="2580933" y="1889754"/>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rPr>
              <a:t>Giới thiệu</a:t>
            </a:r>
            <a:endParaRPr/>
          </a:p>
        </p:txBody>
      </p:sp>
      <p:sp>
        <p:nvSpPr>
          <p:cNvPr id="108" name="Google Shape;108;p2"/>
          <p:cNvSpPr/>
          <p:nvPr/>
        </p:nvSpPr>
        <p:spPr>
          <a:xfrm>
            <a:off x="2580933" y="1991421"/>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Calibri"/>
                <a:ea typeface="Calibri"/>
                <a:cs typeface="Calibri"/>
                <a:sym typeface="Calibri"/>
              </a:rPr>
              <a:t>1</a:t>
            </a:r>
            <a:endParaRPr/>
          </a:p>
        </p:txBody>
      </p:sp>
      <p:sp>
        <p:nvSpPr>
          <p:cNvPr id="109" name="Google Shape;109;p2"/>
          <p:cNvSpPr/>
          <p:nvPr/>
        </p:nvSpPr>
        <p:spPr>
          <a:xfrm>
            <a:off x="2580933" y="2592668"/>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Calibri"/>
                <a:ea typeface="Calibri"/>
                <a:cs typeface="Calibri"/>
                <a:sym typeface="Calibri"/>
              </a:rPr>
              <a:t>2</a:t>
            </a:r>
            <a:endParaRPr/>
          </a:p>
        </p:txBody>
      </p:sp>
      <p:sp>
        <p:nvSpPr>
          <p:cNvPr id="110" name="Google Shape;110;p2"/>
          <p:cNvSpPr txBox="1"/>
          <p:nvPr/>
        </p:nvSpPr>
        <p:spPr>
          <a:xfrm>
            <a:off x="2580933" y="2492502"/>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rPr>
              <a:t>Công trình liên quan</a:t>
            </a:r>
            <a:endParaRPr/>
          </a:p>
        </p:txBody>
      </p:sp>
      <p:grpSp>
        <p:nvGrpSpPr>
          <p:cNvPr id="111" name="Google Shape;111;p2"/>
          <p:cNvGrpSpPr/>
          <p:nvPr/>
        </p:nvGrpSpPr>
        <p:grpSpPr>
          <a:xfrm>
            <a:off x="2580933" y="3095110"/>
            <a:ext cx="8744400" cy="523200"/>
            <a:chOff x="264453" y="2515990"/>
            <a:chExt cx="8744400" cy="523200"/>
          </a:xfrm>
        </p:grpSpPr>
        <p:sp>
          <p:nvSpPr>
            <p:cNvPr id="112" name="Google Shape;112;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Calibri"/>
                  <a:ea typeface="Calibri"/>
                  <a:cs typeface="Calibri"/>
                  <a:sym typeface="Calibri"/>
                </a:rPr>
                <a:t>3</a:t>
              </a:r>
              <a:endParaRPr/>
            </a:p>
          </p:txBody>
        </p:sp>
        <p:sp>
          <p:nvSpPr>
            <p:cNvPr id="113" name="Google Shape;113;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rPr>
                <a:t>Phương pháp đề xuất</a:t>
              </a:r>
              <a:endParaRPr/>
            </a:p>
          </p:txBody>
        </p:sp>
      </p:grpSp>
      <p:grpSp>
        <p:nvGrpSpPr>
          <p:cNvPr id="114" name="Google Shape;114;p2"/>
          <p:cNvGrpSpPr/>
          <p:nvPr/>
        </p:nvGrpSpPr>
        <p:grpSpPr>
          <a:xfrm>
            <a:off x="2580933" y="3717135"/>
            <a:ext cx="8744400" cy="523200"/>
            <a:chOff x="264453" y="2515990"/>
            <a:chExt cx="8744400" cy="523200"/>
          </a:xfrm>
        </p:grpSpPr>
        <p:sp>
          <p:nvSpPr>
            <p:cNvPr id="115" name="Google Shape;115;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None/>
              </a:pPr>
              <a:r>
                <a:rPr lang="en-US" sz="2800">
                  <a:solidFill>
                    <a:schemeClr val="dk1"/>
                  </a:solidFill>
                </a:rPr>
                <a:t>Thực nghiệm &amp; Kết quả</a:t>
              </a:r>
              <a:endParaRPr sz="2800">
                <a:solidFill>
                  <a:schemeClr val="dk1"/>
                </a:solidFill>
              </a:endParaRPr>
            </a:p>
          </p:txBody>
        </p:sp>
        <p:sp>
          <p:nvSpPr>
            <p:cNvPr id="116" name="Google Shape;116;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Calibri"/>
                  <a:ea typeface="Calibri"/>
                  <a:cs typeface="Calibri"/>
                  <a:sym typeface="Calibri"/>
                </a:rPr>
                <a:t>4</a:t>
              </a:r>
              <a:endParaRPr/>
            </a:p>
          </p:txBody>
        </p:sp>
      </p:grpSp>
      <p:grpSp>
        <p:nvGrpSpPr>
          <p:cNvPr id="117" name="Google Shape;117;p2"/>
          <p:cNvGrpSpPr/>
          <p:nvPr/>
        </p:nvGrpSpPr>
        <p:grpSpPr>
          <a:xfrm>
            <a:off x="2580933" y="4339160"/>
            <a:ext cx="8744400" cy="523200"/>
            <a:chOff x="264453" y="2515990"/>
            <a:chExt cx="8744400" cy="523200"/>
          </a:xfrm>
        </p:grpSpPr>
        <p:sp>
          <p:nvSpPr>
            <p:cNvPr id="118" name="Google Shape;118;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t>Kết luận</a:t>
              </a:r>
              <a:endParaRPr/>
            </a:p>
          </p:txBody>
        </p:sp>
        <p:sp>
          <p:nvSpPr>
            <p:cNvPr id="119" name="Google Shape;119;p2"/>
            <p:cNvSpPr/>
            <p:nvPr/>
          </p:nvSpPr>
          <p:spPr>
            <a:xfrm>
              <a:off x="264453" y="2614795"/>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FFFFFF"/>
                  </a:solidFill>
                  <a:latin typeface="Calibri"/>
                  <a:ea typeface="Calibri"/>
                  <a:cs typeface="Calibri"/>
                  <a:sym typeface="Calibri"/>
                </a:rPr>
                <a:t>5</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9C34D127-D688-B1DA-0899-D77C10F9D487}"/>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12D2BE00-8067-B319-A16E-0785FF71AAD7}"/>
              </a:ext>
            </a:extLst>
          </p:cNvPr>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Tối giản mô hình</a:t>
            </a:r>
            <a:endParaRPr sz="4000" b="1" i="0" u="none" strike="noStrike" cap="none">
              <a:solidFill>
                <a:schemeClr val="lt1"/>
              </a:solidFill>
            </a:endParaRPr>
          </a:p>
        </p:txBody>
      </p:sp>
      <p:pic>
        <p:nvPicPr>
          <p:cNvPr id="258" name="Google Shape;258;g32623733f8c_0_7" descr="Logo&#10;&#10;Description automatically generated">
            <a:extLst>
              <a:ext uri="{FF2B5EF4-FFF2-40B4-BE49-F238E27FC236}">
                <a16:creationId xmlns:a16="http://schemas.microsoft.com/office/drawing/2014/main" id="{8DC0FB3F-B561-C62C-505B-DD3E6E2DAADA}"/>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10" name="Picture 9">
            <a:extLst>
              <a:ext uri="{FF2B5EF4-FFF2-40B4-BE49-F238E27FC236}">
                <a16:creationId xmlns:a16="http://schemas.microsoft.com/office/drawing/2014/main" id="{35177EA1-5B27-90FA-821F-50FA54EBF0F0}"/>
              </a:ext>
            </a:extLst>
          </p:cNvPr>
          <p:cNvPicPr>
            <a:picLocks noChangeAspect="1"/>
          </p:cNvPicPr>
          <p:nvPr/>
        </p:nvPicPr>
        <p:blipFill>
          <a:blip r:embed="rId4"/>
          <a:stretch>
            <a:fillRect/>
          </a:stretch>
        </p:blipFill>
        <p:spPr>
          <a:xfrm>
            <a:off x="1848845" y="1401525"/>
            <a:ext cx="5024250" cy="1753303"/>
          </a:xfrm>
          <a:prstGeom prst="rect">
            <a:avLst/>
          </a:prstGeom>
        </p:spPr>
      </p:pic>
      <p:pic>
        <p:nvPicPr>
          <p:cNvPr id="12" name="Picture 11">
            <a:extLst>
              <a:ext uri="{FF2B5EF4-FFF2-40B4-BE49-F238E27FC236}">
                <a16:creationId xmlns:a16="http://schemas.microsoft.com/office/drawing/2014/main" id="{62417B53-626D-1D2A-BD5A-259A4FCFAEF7}"/>
              </a:ext>
            </a:extLst>
          </p:cNvPr>
          <p:cNvPicPr>
            <a:picLocks noChangeAspect="1"/>
          </p:cNvPicPr>
          <p:nvPr/>
        </p:nvPicPr>
        <p:blipFill>
          <a:blip r:embed="rId5"/>
          <a:stretch>
            <a:fillRect/>
          </a:stretch>
        </p:blipFill>
        <p:spPr>
          <a:xfrm>
            <a:off x="1709431" y="3848353"/>
            <a:ext cx="8829862" cy="1460263"/>
          </a:xfrm>
          <a:prstGeom prst="rect">
            <a:avLst/>
          </a:prstGeom>
        </p:spPr>
      </p:pic>
      <p:sp>
        <p:nvSpPr>
          <p:cNvPr id="13" name="TextBox 12">
            <a:extLst>
              <a:ext uri="{FF2B5EF4-FFF2-40B4-BE49-F238E27FC236}">
                <a16:creationId xmlns:a16="http://schemas.microsoft.com/office/drawing/2014/main" id="{F9D1431E-9611-C341-1222-C2C8A057F158}"/>
              </a:ext>
            </a:extLst>
          </p:cNvPr>
          <p:cNvSpPr txBox="1"/>
          <p:nvPr/>
        </p:nvSpPr>
        <p:spPr>
          <a:xfrm>
            <a:off x="1709430" y="3429000"/>
            <a:ext cx="9151609" cy="338554"/>
          </a:xfrm>
          <a:prstGeom prst="rect">
            <a:avLst/>
          </a:prstGeom>
          <a:noFill/>
        </p:spPr>
        <p:txBody>
          <a:bodyPr wrap="square">
            <a:spAutoFit/>
          </a:bodyPr>
          <a:lstStyle/>
          <a:p>
            <a:r>
              <a:rPr lang="en-US" sz="1600">
                <a:solidFill>
                  <a:schemeClr val="tx1">
                    <a:lumMod val="75000"/>
                    <a:lumOff val="25000"/>
                  </a:schemeClr>
                </a:solidFill>
              </a:rPr>
              <a:t>So sánh giữa mô hình cơ sở và mô hình tối giản bằng kỹ thuật Feature base knowledge distillation</a:t>
            </a:r>
          </a:p>
        </p:txBody>
      </p:sp>
      <p:sp>
        <p:nvSpPr>
          <p:cNvPr id="14" name="TextBox 13">
            <a:extLst>
              <a:ext uri="{FF2B5EF4-FFF2-40B4-BE49-F238E27FC236}">
                <a16:creationId xmlns:a16="http://schemas.microsoft.com/office/drawing/2014/main" id="{5BDDE12F-2FAA-0290-D189-82FF900AC5E9}"/>
              </a:ext>
            </a:extLst>
          </p:cNvPr>
          <p:cNvSpPr txBox="1"/>
          <p:nvPr/>
        </p:nvSpPr>
        <p:spPr>
          <a:xfrm>
            <a:off x="7241550" y="1549384"/>
            <a:ext cx="4546589" cy="338554"/>
          </a:xfrm>
          <a:prstGeom prst="rect">
            <a:avLst/>
          </a:prstGeom>
          <a:noFill/>
        </p:spPr>
        <p:txBody>
          <a:bodyPr wrap="square">
            <a:spAutoFit/>
          </a:bodyPr>
          <a:lstStyle/>
          <a:p>
            <a:r>
              <a:rPr lang="en-US" sz="1600">
                <a:solidFill>
                  <a:schemeClr val="tx1">
                    <a:lumMod val="75000"/>
                    <a:lumOff val="25000"/>
                  </a:schemeClr>
                </a:solidFill>
              </a:rPr>
              <a:t>Mô hình cơ sở (teacher): 1.4 triệu tham số</a:t>
            </a:r>
          </a:p>
        </p:txBody>
      </p:sp>
      <p:sp>
        <p:nvSpPr>
          <p:cNvPr id="15" name="TextBox 14">
            <a:extLst>
              <a:ext uri="{FF2B5EF4-FFF2-40B4-BE49-F238E27FC236}">
                <a16:creationId xmlns:a16="http://schemas.microsoft.com/office/drawing/2014/main" id="{52FC3492-1EFE-C7C9-4596-868982EF5622}"/>
              </a:ext>
            </a:extLst>
          </p:cNvPr>
          <p:cNvSpPr txBox="1"/>
          <p:nvPr/>
        </p:nvSpPr>
        <p:spPr>
          <a:xfrm>
            <a:off x="7241551" y="2214615"/>
            <a:ext cx="4546588" cy="338554"/>
          </a:xfrm>
          <a:prstGeom prst="rect">
            <a:avLst/>
          </a:prstGeom>
          <a:noFill/>
        </p:spPr>
        <p:txBody>
          <a:bodyPr wrap="square">
            <a:spAutoFit/>
          </a:bodyPr>
          <a:lstStyle/>
          <a:p>
            <a:r>
              <a:rPr lang="en-US" sz="1600">
                <a:solidFill>
                  <a:schemeClr val="tx1">
                    <a:lumMod val="75000"/>
                    <a:lumOff val="25000"/>
                  </a:schemeClr>
                </a:solidFill>
              </a:rPr>
              <a:t>Mô hình tối giản (student): 450,000 tham số</a:t>
            </a:r>
          </a:p>
        </p:txBody>
      </p:sp>
    </p:spTree>
    <p:extLst>
      <p:ext uri="{BB962C8B-B14F-4D97-AF65-F5344CB8AC3E}">
        <p14:creationId xmlns:p14="http://schemas.microsoft.com/office/powerpoint/2010/main" val="3964811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ae00017cb_1_62"/>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Arial"/>
                <a:ea typeface="Arial"/>
                <a:cs typeface="Arial"/>
                <a:sym typeface="Arial"/>
              </a:rPr>
              <a:t>5. Kết luận</a:t>
            </a:r>
            <a:endParaRPr b="1">
              <a:latin typeface="Arial"/>
              <a:ea typeface="Arial"/>
              <a:cs typeface="Arial"/>
              <a:sym typeface="Arial"/>
            </a:endParaRPr>
          </a:p>
        </p:txBody>
      </p:sp>
      <p:sp>
        <p:nvSpPr>
          <p:cNvPr id="281" name="Google Shape;281;g31ae00017cb_1_62"/>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283" name="Google Shape;283;g31ae00017cb_1_62"/>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ae322880d_0_52"/>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Đóng góp</a:t>
            </a:r>
            <a:endParaRPr sz="4000" b="1" i="0" u="none" strike="noStrike" cap="none">
              <a:solidFill>
                <a:schemeClr val="lt1"/>
              </a:solidFill>
            </a:endParaRPr>
          </a:p>
        </p:txBody>
      </p:sp>
      <p:pic>
        <p:nvPicPr>
          <p:cNvPr id="290" name="Google Shape;290;g31ae322880d_0_52"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3" name="TextBox 2">
            <a:extLst>
              <a:ext uri="{FF2B5EF4-FFF2-40B4-BE49-F238E27FC236}">
                <a16:creationId xmlns:a16="http://schemas.microsoft.com/office/drawing/2014/main" id="{5CC354FC-4E80-6504-F4A7-761D6E9A70DC}"/>
              </a:ext>
            </a:extLst>
          </p:cNvPr>
          <p:cNvSpPr txBox="1"/>
          <p:nvPr/>
        </p:nvSpPr>
        <p:spPr>
          <a:xfrm>
            <a:off x="327660" y="1447040"/>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Đề xuất một mô-đun tiền xử lý đơn giản (ADOF) làm tăng độ chính xác của mô hình</a:t>
            </a:r>
          </a:p>
        </p:txBody>
      </p:sp>
      <p:sp>
        <p:nvSpPr>
          <p:cNvPr id="5" name="TextBox 4">
            <a:extLst>
              <a:ext uri="{FF2B5EF4-FFF2-40B4-BE49-F238E27FC236}">
                <a16:creationId xmlns:a16="http://schemas.microsoft.com/office/drawing/2014/main" id="{59A1BAE9-D3C4-6614-0259-ECBBDE0F95C1}"/>
              </a:ext>
            </a:extLst>
          </p:cNvPr>
          <p:cNvSpPr txBox="1"/>
          <p:nvPr/>
        </p:nvSpPr>
        <p:spPr>
          <a:xfrm>
            <a:off x="327660" y="2519878"/>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Xây dựng kiến trúc mô hình đơn giản nhưng có hiệu quả cao, khi kết hợp với một mô-đun tiền xử lý đơn giản (ADOF) . </a:t>
            </a:r>
          </a:p>
        </p:txBody>
      </p:sp>
      <p:sp>
        <p:nvSpPr>
          <p:cNvPr id="6" name="TextBox 5">
            <a:extLst>
              <a:ext uri="{FF2B5EF4-FFF2-40B4-BE49-F238E27FC236}">
                <a16:creationId xmlns:a16="http://schemas.microsoft.com/office/drawing/2014/main" id="{223B8FC5-22CA-4C43-86A8-AC441EC2C3C6}"/>
              </a:ext>
            </a:extLst>
          </p:cNvPr>
          <p:cNvSpPr txBox="1"/>
          <p:nvPr/>
        </p:nvSpPr>
        <p:spPr>
          <a:xfrm>
            <a:off x="327660" y="3592716"/>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Áp dụng kỹ thuật Feature base knowledge distillation giúp giảm 70% tham số so với mô hình cơ sở nhưng vẫn đảm bảo độ chính xác.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31ae322880d_0_58"/>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Hướng phát triển</a:t>
            </a:r>
            <a:endParaRPr sz="4000" b="1" i="0" u="none" strike="noStrike" cap="none">
              <a:solidFill>
                <a:schemeClr val="lt1"/>
              </a:solidFill>
            </a:endParaRPr>
          </a:p>
        </p:txBody>
      </p:sp>
      <p:pic>
        <p:nvPicPr>
          <p:cNvPr id="298" name="Google Shape;298;g31ae322880d_0_58"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3" name="TextBox 2">
            <a:extLst>
              <a:ext uri="{FF2B5EF4-FFF2-40B4-BE49-F238E27FC236}">
                <a16:creationId xmlns:a16="http://schemas.microsoft.com/office/drawing/2014/main" id="{244DB59C-5FCC-F0AE-FB6C-EA7D34CECC2E}"/>
              </a:ext>
            </a:extLst>
          </p:cNvPr>
          <p:cNvSpPr txBox="1"/>
          <p:nvPr/>
        </p:nvSpPr>
        <p:spPr>
          <a:xfrm>
            <a:off x="408791" y="2136338"/>
            <a:ext cx="11220225"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Áp dụng ADOF trên từng khung hình video và khai thác tính liên tục theo thời gian để tăng độ chính xác trong phát hiện giả mạo.</a:t>
            </a:r>
          </a:p>
        </p:txBody>
      </p:sp>
      <p:sp>
        <p:nvSpPr>
          <p:cNvPr id="7" name="TextBox 6">
            <a:extLst>
              <a:ext uri="{FF2B5EF4-FFF2-40B4-BE49-F238E27FC236}">
                <a16:creationId xmlns:a16="http://schemas.microsoft.com/office/drawing/2014/main" id="{30772767-CE14-EEC0-F3F3-AB5D461829DB}"/>
              </a:ext>
            </a:extLst>
          </p:cNvPr>
          <p:cNvSpPr txBox="1"/>
          <p:nvPr/>
        </p:nvSpPr>
        <p:spPr>
          <a:xfrm>
            <a:off x="408791" y="3566682"/>
            <a:ext cx="11532197" cy="892552"/>
          </a:xfrm>
          <a:prstGeom prst="rect">
            <a:avLst/>
          </a:prstGeom>
          <a:noFill/>
        </p:spPr>
        <p:txBody>
          <a:bodyPr wrap="square">
            <a:spAutoFit/>
          </a:bodyPr>
          <a:lstStyle/>
          <a:p>
            <a:pPr marL="457200" lvl="1" indent="-457200">
              <a:buFont typeface="Arial" panose="020B0604020202020204" pitchFamily="34" charset="0"/>
              <a:buChar char="•"/>
            </a:pPr>
            <a:r>
              <a:rPr lang="vi-VN" sz="2600">
                <a:solidFill>
                  <a:schemeClr val="tx1">
                    <a:lumMod val="75000"/>
                    <a:lumOff val="25000"/>
                  </a:schemeClr>
                </a:solidFill>
              </a:rPr>
              <a:t>Tích hợp ADOF vào hệ thống pháp y số để phát hiện nhiều dạng can thiệp như cắt ghép, làm mờ, hoặc thay đổi cấu trúc ảnh</a:t>
            </a:r>
            <a:r>
              <a:rPr lang="en-US" sz="2600">
                <a:solidFill>
                  <a:schemeClr val="tx1">
                    <a:lumMod val="75000"/>
                    <a:lumOff val="25000"/>
                  </a:schemeClr>
                </a:solidFill>
              </a:rPr>
              <a:t>.</a:t>
            </a:r>
            <a:endParaRPr lang="vi-VN" sz="2600">
              <a:solidFill>
                <a:schemeClr val="tx1">
                  <a:lumMod val="75000"/>
                  <a:lumOff val="2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1a381ed9b4_0_38"/>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Công trình khoa học</a:t>
            </a:r>
            <a:endParaRPr sz="4000" b="1" i="0" u="none" strike="noStrike" cap="none">
              <a:solidFill>
                <a:schemeClr val="lt1"/>
              </a:solidFill>
            </a:endParaRPr>
          </a:p>
        </p:txBody>
      </p:sp>
      <p:pic>
        <p:nvPicPr>
          <p:cNvPr id="306" name="Google Shape;306;g31a381ed9b4_0_38"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307" name="Google Shape;307;g31a381ed9b4_0_38"/>
          <p:cNvSpPr txBox="1"/>
          <p:nvPr/>
        </p:nvSpPr>
        <p:spPr>
          <a:xfrm>
            <a:off x="336000" y="1152270"/>
            <a:ext cx="11520000" cy="2030726"/>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a:solidFill>
                  <a:schemeClr val="dk1"/>
                </a:solidFill>
              </a:rPr>
              <a:t>Vo Hoai Danh, Le Trung Nghia, “</a:t>
            </a:r>
            <a:r>
              <a:rPr lang="en-US" sz="2400" i="1">
                <a:solidFill>
                  <a:schemeClr val="dk1"/>
                </a:solidFill>
              </a:rPr>
              <a:t>Minimalist Preprocessing Approach for Image Synthesis Detection</a:t>
            </a:r>
            <a:r>
              <a:rPr lang="en-US" sz="2400">
                <a:solidFill>
                  <a:schemeClr val="dk1"/>
                </a:solidFill>
              </a:rPr>
              <a:t>”. In: Buntine, W., Fjeld, M., Tran, T., Tran, MT., Huynh Thi Thanh, B., Miyoshi, T. (eds) Information and Communication Technology. SOICT 2024. Communications in Computer and Information Science, vol 2350. Springer, Singapore.</a:t>
            </a:r>
          </a:p>
          <a:p>
            <a:pPr marL="457200" lvl="0" indent="-381000" algn="l" rtl="0">
              <a:spcBef>
                <a:spcPts val="0"/>
              </a:spcBef>
              <a:spcAft>
                <a:spcPts val="0"/>
              </a:spcAft>
              <a:buClr>
                <a:schemeClr val="dk1"/>
              </a:buClr>
              <a:buSzPts val="2400"/>
              <a:buFont typeface="Calibri"/>
              <a:buChar char="●"/>
            </a:pPr>
            <a:endParaRPr lang="en-US" sz="2400" b="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
          <p:cNvSpPr/>
          <p:nvPr/>
        </p:nvSpPr>
        <p:spPr>
          <a:xfrm>
            <a:off x="1727076" y="2425844"/>
            <a:ext cx="8737847" cy="2006312"/>
          </a:xfrm>
          <a:prstGeom prst="roundRect">
            <a:avLst>
              <a:gd name="adj" fmla="val 16667"/>
            </a:avLst>
          </a:prstGeom>
          <a:solidFill>
            <a:srgbClr val="3333B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FF9999"/>
                </a:solidFill>
              </a:rPr>
              <a:t>Cảm ơn Quý Thầy Cô </a:t>
            </a:r>
            <a:endParaRPr sz="4800" b="1" i="0" u="none" strike="noStrike" cap="none">
              <a:solidFill>
                <a:srgbClr val="FF9999"/>
              </a:solidFill>
            </a:endParaRPr>
          </a:p>
          <a:p>
            <a:pPr marL="0" marR="0" lvl="0" indent="0" algn="ctr" rtl="0">
              <a:spcBef>
                <a:spcPts val="0"/>
              </a:spcBef>
              <a:spcAft>
                <a:spcPts val="0"/>
              </a:spcAft>
              <a:buNone/>
            </a:pPr>
            <a:r>
              <a:rPr lang="en-US" sz="4800" b="1" i="0" u="none" strike="noStrike" cap="none">
                <a:solidFill>
                  <a:srgbClr val="FF9999"/>
                </a:solidFill>
              </a:rPr>
              <a:t>đã lắng nghe.</a:t>
            </a:r>
            <a:endParaRPr sz="4400" b="1" i="0" u="none" strike="noStrike" cap="none">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1ae322880d_0_37"/>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Arial"/>
                <a:ea typeface="Arial"/>
                <a:cs typeface="Arial"/>
                <a:sym typeface="Arial"/>
              </a:rPr>
              <a:t>Phụ lục</a:t>
            </a:r>
            <a:endParaRPr b="1">
              <a:latin typeface="Arial"/>
              <a:ea typeface="Arial"/>
              <a:cs typeface="Arial"/>
              <a:sym typeface="Arial"/>
            </a:endParaRPr>
          </a:p>
        </p:txBody>
      </p:sp>
      <p:sp>
        <p:nvSpPr>
          <p:cNvPr id="326" name="Google Shape;326;g31ae322880d_0_37"/>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328" name="Google Shape;328;g31ae322880d_0_37"/>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1a381ed9b4_0_1"/>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rPr>
              <a:t>Bảng so sánh kết quả</a:t>
            </a:r>
            <a:endParaRPr sz="4000" b="1" i="0" u="none" strike="noStrike" cap="none">
              <a:solidFill>
                <a:schemeClr val="lt1"/>
              </a:solidFill>
            </a:endParaRPr>
          </a:p>
        </p:txBody>
      </p:sp>
      <p:pic>
        <p:nvPicPr>
          <p:cNvPr id="335" name="Google Shape;335;g31a381ed9b4_0_1"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3" name="Picture 2">
            <a:extLst>
              <a:ext uri="{FF2B5EF4-FFF2-40B4-BE49-F238E27FC236}">
                <a16:creationId xmlns:a16="http://schemas.microsoft.com/office/drawing/2014/main" id="{7FA0E195-8943-0D84-393A-830B6A132EC1}"/>
              </a:ext>
            </a:extLst>
          </p:cNvPr>
          <p:cNvPicPr>
            <a:picLocks noChangeAspect="1"/>
          </p:cNvPicPr>
          <p:nvPr/>
        </p:nvPicPr>
        <p:blipFill>
          <a:blip r:embed="rId4"/>
          <a:stretch>
            <a:fillRect/>
          </a:stretch>
        </p:blipFill>
        <p:spPr>
          <a:xfrm>
            <a:off x="1141293" y="2431174"/>
            <a:ext cx="9702800" cy="1995652"/>
          </a:xfrm>
          <a:prstGeom prst="rect">
            <a:avLst/>
          </a:prstGeom>
        </p:spPr>
      </p:pic>
      <p:sp>
        <p:nvSpPr>
          <p:cNvPr id="7" name="TextBox 6">
            <a:extLst>
              <a:ext uri="{FF2B5EF4-FFF2-40B4-BE49-F238E27FC236}">
                <a16:creationId xmlns:a16="http://schemas.microsoft.com/office/drawing/2014/main" id="{AC53043B-5989-DDD1-96B8-110208C6ECD0}"/>
              </a:ext>
            </a:extLst>
          </p:cNvPr>
          <p:cNvSpPr txBox="1"/>
          <p:nvPr/>
        </p:nvSpPr>
        <p:spPr>
          <a:xfrm>
            <a:off x="3174744" y="979789"/>
            <a:ext cx="6344920" cy="369332"/>
          </a:xfrm>
          <a:prstGeom prst="rect">
            <a:avLst/>
          </a:prstGeom>
          <a:noFill/>
        </p:spPr>
        <p:txBody>
          <a:bodyPr wrap="square">
            <a:spAutoFit/>
          </a:bodyPr>
          <a:lstStyle/>
          <a:p>
            <a:r>
              <a:rPr lang="en-US" sz="1800">
                <a:solidFill>
                  <a:schemeClr val="tx1">
                    <a:lumMod val="75000"/>
                    <a:lumOff val="25000"/>
                  </a:schemeClr>
                </a:solidFill>
              </a:rPr>
              <a:t>Kết quả đánh giá trên tập </a:t>
            </a:r>
            <a:r>
              <a:rPr lang="en-US" sz="1800" b="1">
                <a:solidFill>
                  <a:schemeClr val="tx1">
                    <a:lumMod val="75000"/>
                    <a:lumOff val="25000"/>
                  </a:schemeClr>
                </a:solidFill>
              </a:rPr>
              <a:t>Self-Synthesis 9-GAN</a:t>
            </a:r>
            <a:endParaRPr lang="en-US" sz="1800">
              <a:solidFill>
                <a:schemeClr val="tx1">
                  <a:lumMod val="75000"/>
                  <a:lumOff val="2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09272C86-109E-3E74-42EE-C8116844915E}"/>
            </a:ext>
          </a:extLst>
        </p:cNvPr>
        <p:cNvGrpSpPr/>
        <p:nvPr/>
      </p:nvGrpSpPr>
      <p:grpSpPr>
        <a:xfrm>
          <a:off x="0" y="0"/>
          <a:ext cx="0" cy="0"/>
          <a:chOff x="0" y="0"/>
          <a:chExt cx="0" cy="0"/>
        </a:xfrm>
      </p:grpSpPr>
      <p:sp>
        <p:nvSpPr>
          <p:cNvPr id="334" name="Google Shape;334;g31a381ed9b4_0_1">
            <a:extLst>
              <a:ext uri="{FF2B5EF4-FFF2-40B4-BE49-F238E27FC236}">
                <a16:creationId xmlns:a16="http://schemas.microsoft.com/office/drawing/2014/main" id="{28E66E18-C220-2DE2-669B-9B78BE032DDA}"/>
              </a:ext>
            </a:extLst>
          </p:cNvPr>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lvl="0"/>
            <a:r>
              <a:rPr lang="en-US" sz="4000" b="1">
                <a:solidFill>
                  <a:schemeClr val="lt1"/>
                </a:solidFill>
              </a:rPr>
              <a:t>Bảng so sánh kết quả</a:t>
            </a:r>
          </a:p>
        </p:txBody>
      </p:sp>
      <p:pic>
        <p:nvPicPr>
          <p:cNvPr id="335" name="Google Shape;335;g31a381ed9b4_0_1" descr="Logo&#10;&#10;Description automatically generated">
            <a:extLst>
              <a:ext uri="{FF2B5EF4-FFF2-40B4-BE49-F238E27FC236}">
                <a16:creationId xmlns:a16="http://schemas.microsoft.com/office/drawing/2014/main" id="{BD8E68DC-F3D4-B504-A673-8AAC19E5822E}"/>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5" name="Picture 4">
            <a:extLst>
              <a:ext uri="{FF2B5EF4-FFF2-40B4-BE49-F238E27FC236}">
                <a16:creationId xmlns:a16="http://schemas.microsoft.com/office/drawing/2014/main" id="{45B4D15F-AFF6-3FD1-C6DA-4C27437BA90A}"/>
              </a:ext>
            </a:extLst>
          </p:cNvPr>
          <p:cNvPicPr>
            <a:picLocks noChangeAspect="1"/>
          </p:cNvPicPr>
          <p:nvPr/>
        </p:nvPicPr>
        <p:blipFill>
          <a:blip r:embed="rId4"/>
          <a:stretch>
            <a:fillRect/>
          </a:stretch>
        </p:blipFill>
        <p:spPr>
          <a:xfrm>
            <a:off x="1244600" y="2172080"/>
            <a:ext cx="9702800" cy="2259864"/>
          </a:xfrm>
          <a:prstGeom prst="rect">
            <a:avLst/>
          </a:prstGeom>
        </p:spPr>
      </p:pic>
      <p:sp>
        <p:nvSpPr>
          <p:cNvPr id="7" name="TextBox 6">
            <a:extLst>
              <a:ext uri="{FF2B5EF4-FFF2-40B4-BE49-F238E27FC236}">
                <a16:creationId xmlns:a16="http://schemas.microsoft.com/office/drawing/2014/main" id="{051C8C4F-1C50-3834-1AB1-B8C019869F77}"/>
              </a:ext>
            </a:extLst>
          </p:cNvPr>
          <p:cNvSpPr txBox="1"/>
          <p:nvPr/>
        </p:nvSpPr>
        <p:spPr>
          <a:xfrm>
            <a:off x="3174744" y="979789"/>
            <a:ext cx="6344920" cy="369332"/>
          </a:xfrm>
          <a:prstGeom prst="rect">
            <a:avLst/>
          </a:prstGeom>
          <a:noFill/>
        </p:spPr>
        <p:txBody>
          <a:bodyPr wrap="square">
            <a:spAutoFit/>
          </a:bodyPr>
          <a:lstStyle/>
          <a:p>
            <a:r>
              <a:rPr lang="en-US" sz="1800">
                <a:solidFill>
                  <a:schemeClr val="tx1">
                    <a:lumMod val="75000"/>
                    <a:lumOff val="25000"/>
                  </a:schemeClr>
                </a:solidFill>
              </a:rPr>
              <a:t>Kết quả đánh giá trên tập </a:t>
            </a:r>
            <a:r>
              <a:rPr lang="en-US" sz="1800" b="1">
                <a:solidFill>
                  <a:schemeClr val="tx1">
                    <a:lumMod val="75000"/>
                    <a:lumOff val="25000"/>
                  </a:schemeClr>
                </a:solidFill>
              </a:rPr>
              <a:t>DiffusionForensics</a:t>
            </a:r>
          </a:p>
        </p:txBody>
      </p:sp>
    </p:spTree>
    <p:extLst>
      <p:ext uri="{BB962C8B-B14F-4D97-AF65-F5344CB8AC3E}">
        <p14:creationId xmlns:p14="http://schemas.microsoft.com/office/powerpoint/2010/main" val="2322264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EB0E91A5-3A93-3B8E-F469-7B9B08C4BAB9}"/>
            </a:ext>
          </a:extLst>
        </p:cNvPr>
        <p:cNvGrpSpPr/>
        <p:nvPr/>
      </p:nvGrpSpPr>
      <p:grpSpPr>
        <a:xfrm>
          <a:off x="0" y="0"/>
          <a:ext cx="0" cy="0"/>
          <a:chOff x="0" y="0"/>
          <a:chExt cx="0" cy="0"/>
        </a:xfrm>
      </p:grpSpPr>
      <p:sp>
        <p:nvSpPr>
          <p:cNvPr id="334" name="Google Shape;334;g31a381ed9b4_0_1">
            <a:extLst>
              <a:ext uri="{FF2B5EF4-FFF2-40B4-BE49-F238E27FC236}">
                <a16:creationId xmlns:a16="http://schemas.microsoft.com/office/drawing/2014/main" id="{E8EE3BA1-44B2-D617-7579-486846548624}"/>
              </a:ext>
            </a:extLst>
          </p:cNvPr>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lvl="0"/>
            <a:r>
              <a:rPr lang="en-US" sz="4000" b="1">
                <a:solidFill>
                  <a:schemeClr val="lt1"/>
                </a:solidFill>
              </a:rPr>
              <a:t>Bảng so sánh kết quả</a:t>
            </a:r>
          </a:p>
        </p:txBody>
      </p:sp>
      <p:pic>
        <p:nvPicPr>
          <p:cNvPr id="335" name="Google Shape;335;g31a381ed9b4_0_1" descr="Logo&#10;&#10;Description automatically generated">
            <a:extLst>
              <a:ext uri="{FF2B5EF4-FFF2-40B4-BE49-F238E27FC236}">
                <a16:creationId xmlns:a16="http://schemas.microsoft.com/office/drawing/2014/main" id="{C281C0CD-17F0-7369-44D3-B9B549F239C5}"/>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6" name="Picture 5">
            <a:extLst>
              <a:ext uri="{FF2B5EF4-FFF2-40B4-BE49-F238E27FC236}">
                <a16:creationId xmlns:a16="http://schemas.microsoft.com/office/drawing/2014/main" id="{A4B5F710-5B32-9061-C222-AF0172EAF9E5}"/>
              </a:ext>
            </a:extLst>
          </p:cNvPr>
          <p:cNvPicPr>
            <a:picLocks noChangeAspect="1"/>
          </p:cNvPicPr>
          <p:nvPr/>
        </p:nvPicPr>
        <p:blipFill>
          <a:blip r:embed="rId4"/>
          <a:stretch>
            <a:fillRect/>
          </a:stretch>
        </p:blipFill>
        <p:spPr>
          <a:xfrm>
            <a:off x="1257429" y="2090801"/>
            <a:ext cx="9677141" cy="2259864"/>
          </a:xfrm>
          <a:prstGeom prst="rect">
            <a:avLst/>
          </a:prstGeom>
        </p:spPr>
      </p:pic>
      <p:sp>
        <p:nvSpPr>
          <p:cNvPr id="8" name="TextBox 7">
            <a:extLst>
              <a:ext uri="{FF2B5EF4-FFF2-40B4-BE49-F238E27FC236}">
                <a16:creationId xmlns:a16="http://schemas.microsoft.com/office/drawing/2014/main" id="{39176814-A356-2A08-2B8F-319D464F441B}"/>
              </a:ext>
            </a:extLst>
          </p:cNvPr>
          <p:cNvSpPr txBox="1"/>
          <p:nvPr/>
        </p:nvSpPr>
        <p:spPr>
          <a:xfrm>
            <a:off x="3174744" y="979789"/>
            <a:ext cx="6344920" cy="369332"/>
          </a:xfrm>
          <a:prstGeom prst="rect">
            <a:avLst/>
          </a:prstGeom>
          <a:noFill/>
        </p:spPr>
        <p:txBody>
          <a:bodyPr wrap="square">
            <a:spAutoFit/>
          </a:bodyPr>
          <a:lstStyle/>
          <a:p>
            <a:r>
              <a:rPr lang="en-US" sz="1800">
                <a:solidFill>
                  <a:schemeClr val="tx1">
                    <a:lumMod val="75000"/>
                    <a:lumOff val="25000"/>
                  </a:schemeClr>
                </a:solidFill>
              </a:rPr>
              <a:t>Kết quả đánh giá trên tập </a:t>
            </a:r>
            <a:r>
              <a:rPr lang="en-US" sz="1800" b="1">
                <a:solidFill>
                  <a:schemeClr val="tx1">
                    <a:lumMod val="75000"/>
                    <a:lumOff val="25000"/>
                  </a:schemeClr>
                </a:solidFill>
              </a:rPr>
              <a:t>Ojha</a:t>
            </a:r>
          </a:p>
        </p:txBody>
      </p:sp>
    </p:spTree>
    <p:extLst>
      <p:ext uri="{BB962C8B-B14F-4D97-AF65-F5344CB8AC3E}">
        <p14:creationId xmlns:p14="http://schemas.microsoft.com/office/powerpoint/2010/main" val="84034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Arial"/>
                <a:ea typeface="Arial"/>
                <a:cs typeface="Arial"/>
                <a:sym typeface="Arial"/>
              </a:rPr>
              <a:t>1. Giới thiệu</a:t>
            </a:r>
            <a:endParaRPr b="1">
              <a:latin typeface="Arial"/>
              <a:ea typeface="Arial"/>
              <a:cs typeface="Arial"/>
              <a:sym typeface="Arial"/>
            </a:endParaRPr>
          </a:p>
        </p:txBody>
      </p:sp>
      <p:sp>
        <p:nvSpPr>
          <p:cNvPr id="125" name="Google Shape;125;p3"/>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127" name="Google Shape;127;p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p:nvPr/>
        </p:nvSpPr>
        <p:spPr>
          <a:xfrm>
            <a:off x="0" y="0"/>
            <a:ext cx="12192000" cy="707886"/>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Bài toán phát hiện ảnh tạo sinh</a:t>
            </a:r>
            <a:endParaRPr sz="4000" b="1" i="0" u="none" strike="noStrike" cap="none">
              <a:solidFill>
                <a:schemeClr val="lt1"/>
              </a:solidFill>
            </a:endParaRPr>
          </a:p>
        </p:txBody>
      </p:sp>
      <p:pic>
        <p:nvPicPr>
          <p:cNvPr id="134" name="Google Shape;134;p4"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135" name="Google Shape;135;p4"/>
          <p:cNvSpPr/>
          <p:nvPr/>
        </p:nvSpPr>
        <p:spPr>
          <a:xfrm>
            <a:off x="367760" y="845979"/>
            <a:ext cx="11172000" cy="1056966"/>
          </a:xfrm>
          <a:prstGeom prst="roundRect">
            <a:avLst>
              <a:gd name="adj" fmla="val 16667"/>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vi-VN" sz="2800" b="1"/>
              <a:t>Phát hiện hình ảnh tạo sinh</a:t>
            </a:r>
            <a:r>
              <a:rPr lang="en-US" sz="2800" b="1"/>
              <a:t>:</a:t>
            </a:r>
            <a:r>
              <a:rPr lang="vi-VN" sz="2800"/>
              <a:t> </a:t>
            </a:r>
            <a:r>
              <a:rPr lang="en-US" sz="2800"/>
              <a:t>là x</a:t>
            </a:r>
            <a:r>
              <a:rPr lang="vi-VN" sz="2800"/>
              <a:t>ác định liệu một hình ảnh có được tạo ra bởi mô hình trí tuệ nhân tạo hay không.</a:t>
            </a:r>
            <a:endParaRPr sz="1200"/>
          </a:p>
        </p:txBody>
      </p:sp>
      <p:pic>
        <p:nvPicPr>
          <p:cNvPr id="5" name="Picture 4">
            <a:extLst>
              <a:ext uri="{FF2B5EF4-FFF2-40B4-BE49-F238E27FC236}">
                <a16:creationId xmlns:a16="http://schemas.microsoft.com/office/drawing/2014/main" id="{76BD4B4C-C71B-8867-4A38-0701A0A3A290}"/>
              </a:ext>
            </a:extLst>
          </p:cNvPr>
          <p:cNvPicPr>
            <a:picLocks noChangeAspect="1"/>
          </p:cNvPicPr>
          <p:nvPr/>
        </p:nvPicPr>
        <p:blipFill>
          <a:blip r:embed="rId4"/>
          <a:stretch>
            <a:fillRect/>
          </a:stretch>
        </p:blipFill>
        <p:spPr>
          <a:xfrm>
            <a:off x="1845010" y="3780126"/>
            <a:ext cx="1670352" cy="1573519"/>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1AE9EDC5-D123-921C-280B-998CB9FE0405}"/>
              </a:ext>
            </a:extLst>
          </p:cNvPr>
          <p:cNvGrpSpPr/>
          <p:nvPr/>
        </p:nvGrpSpPr>
        <p:grpSpPr>
          <a:xfrm>
            <a:off x="4795521" y="3423920"/>
            <a:ext cx="2499360" cy="2285930"/>
            <a:chOff x="4267200" y="3088641"/>
            <a:chExt cx="2499360" cy="2285930"/>
          </a:xfrm>
        </p:grpSpPr>
        <p:pic>
          <p:nvPicPr>
            <p:cNvPr id="1028" name="Picture 4">
              <a:extLst>
                <a:ext uri="{FF2B5EF4-FFF2-40B4-BE49-F238E27FC236}">
                  <a16:creationId xmlns:a16="http://schemas.microsoft.com/office/drawing/2014/main" id="{0D02B913-BB56-4D67-901E-D3D57E947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7913" y="3429000"/>
              <a:ext cx="2224054" cy="1573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94A8D8-2BE6-460D-587E-9EF7C50D4091}"/>
                </a:ext>
              </a:extLst>
            </p:cNvPr>
            <p:cNvSpPr/>
            <p:nvPr/>
          </p:nvSpPr>
          <p:spPr>
            <a:xfrm>
              <a:off x="4267200" y="3088641"/>
              <a:ext cx="2499360" cy="2285930"/>
            </a:xfrm>
            <a:prstGeom prst="roundRect">
              <a:avLst/>
            </a:prstGeom>
            <a:noFill/>
            <a:ln w="952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6BB46D-4369-8841-8488-3B3D0AF84663}"/>
              </a:ext>
            </a:extLst>
          </p:cNvPr>
          <p:cNvGrpSpPr/>
          <p:nvPr/>
        </p:nvGrpSpPr>
        <p:grpSpPr>
          <a:xfrm>
            <a:off x="8575040" y="3780126"/>
            <a:ext cx="1696720" cy="1573519"/>
            <a:chOff x="7985760" y="3415816"/>
            <a:chExt cx="1696720" cy="1573519"/>
          </a:xfrm>
        </p:grpSpPr>
        <p:sp>
          <p:nvSpPr>
            <p:cNvPr id="9" name="Rectangle: Rounded Corners 8">
              <a:extLst>
                <a:ext uri="{FF2B5EF4-FFF2-40B4-BE49-F238E27FC236}">
                  <a16:creationId xmlns:a16="http://schemas.microsoft.com/office/drawing/2014/main" id="{38E2CC0F-EE99-879C-6EAB-D68110FA25FF}"/>
                </a:ext>
              </a:extLst>
            </p:cNvPr>
            <p:cNvSpPr/>
            <p:nvPr/>
          </p:nvSpPr>
          <p:spPr>
            <a:xfrm>
              <a:off x="7985760" y="3415816"/>
              <a:ext cx="1625600" cy="1573519"/>
            </a:xfrm>
            <a:prstGeom prst="roundRect">
              <a:avLst/>
            </a:prstGeom>
            <a:solidFill>
              <a:schemeClr val="accent6">
                <a:lumMod val="20000"/>
                <a:lumOff val="80000"/>
              </a:schemeClr>
            </a:solidFill>
            <a:ln w="9525"/>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11" name="TextBox 10">
              <a:extLst>
                <a:ext uri="{FF2B5EF4-FFF2-40B4-BE49-F238E27FC236}">
                  <a16:creationId xmlns:a16="http://schemas.microsoft.com/office/drawing/2014/main" id="{E1EFB5F3-2B2E-2434-FBAA-E64634BDFA92}"/>
                </a:ext>
              </a:extLst>
            </p:cNvPr>
            <p:cNvSpPr txBox="1"/>
            <p:nvPr/>
          </p:nvSpPr>
          <p:spPr>
            <a:xfrm>
              <a:off x="7985760" y="3717166"/>
              <a:ext cx="1696720" cy="307777"/>
            </a:xfrm>
            <a:prstGeom prst="rect">
              <a:avLst/>
            </a:prstGeom>
            <a:noFill/>
          </p:spPr>
          <p:txBody>
            <a:bodyPr wrap="square">
              <a:spAutoFit/>
            </a:bodyPr>
            <a:lstStyle/>
            <a:p>
              <a:r>
                <a:rPr lang="en-US" b="1"/>
                <a:t>Ảnh tạo sinh (a%)</a:t>
              </a:r>
            </a:p>
          </p:txBody>
        </p:sp>
        <p:sp>
          <p:nvSpPr>
            <p:cNvPr id="12" name="TextBox 11">
              <a:extLst>
                <a:ext uri="{FF2B5EF4-FFF2-40B4-BE49-F238E27FC236}">
                  <a16:creationId xmlns:a16="http://schemas.microsoft.com/office/drawing/2014/main" id="{7F83D2EE-6187-591E-0F3F-92D429B3E80E}"/>
                </a:ext>
              </a:extLst>
            </p:cNvPr>
            <p:cNvSpPr txBox="1"/>
            <p:nvPr/>
          </p:nvSpPr>
          <p:spPr>
            <a:xfrm>
              <a:off x="7985760" y="4326292"/>
              <a:ext cx="1696720" cy="307777"/>
            </a:xfrm>
            <a:prstGeom prst="rect">
              <a:avLst/>
            </a:prstGeom>
            <a:noFill/>
          </p:spPr>
          <p:txBody>
            <a:bodyPr wrap="square">
              <a:spAutoFit/>
            </a:bodyPr>
            <a:lstStyle/>
            <a:p>
              <a:r>
                <a:rPr lang="en-US" b="1"/>
                <a:t>Ảnh thật (1-a)%</a:t>
              </a:r>
            </a:p>
          </p:txBody>
        </p:sp>
      </p:grpSp>
      <p:sp>
        <p:nvSpPr>
          <p:cNvPr id="15" name="Rectangle: Rounded Corners 14">
            <a:extLst>
              <a:ext uri="{FF2B5EF4-FFF2-40B4-BE49-F238E27FC236}">
                <a16:creationId xmlns:a16="http://schemas.microsoft.com/office/drawing/2014/main" id="{C6724D8B-0B40-C8E5-5B8C-952EBD907FC2}"/>
              </a:ext>
            </a:extLst>
          </p:cNvPr>
          <p:cNvSpPr/>
          <p:nvPr/>
        </p:nvSpPr>
        <p:spPr>
          <a:xfrm>
            <a:off x="1595121" y="2620643"/>
            <a:ext cx="2072640" cy="538480"/>
          </a:xfrm>
          <a:prstGeom prst="roundRect">
            <a:avLst>
              <a:gd name="adj" fmla="val 50000"/>
            </a:avLst>
          </a:prstGeom>
          <a:solidFill>
            <a:srgbClr val="7030A0"/>
          </a:solidFill>
          <a:ln cap="flat">
            <a:noFill/>
          </a:ln>
          <a:effectLst>
            <a:glow>
              <a:schemeClr val="accent1">
                <a:alpha val="45000"/>
              </a:schemeClr>
            </a:glow>
            <a:reflection stA="45000"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t>Đầu vào</a:t>
            </a:r>
          </a:p>
        </p:txBody>
      </p:sp>
      <p:sp>
        <p:nvSpPr>
          <p:cNvPr id="16" name="Rectangle: Rounded Corners 15">
            <a:extLst>
              <a:ext uri="{FF2B5EF4-FFF2-40B4-BE49-F238E27FC236}">
                <a16:creationId xmlns:a16="http://schemas.microsoft.com/office/drawing/2014/main" id="{BF8E7765-677F-A66D-8EFF-B8FA1498249B}"/>
              </a:ext>
            </a:extLst>
          </p:cNvPr>
          <p:cNvSpPr/>
          <p:nvPr/>
        </p:nvSpPr>
        <p:spPr>
          <a:xfrm>
            <a:off x="8270240" y="2620643"/>
            <a:ext cx="2326640"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t>Đầu ra dự đoán</a:t>
            </a:r>
          </a:p>
        </p:txBody>
      </p:sp>
      <p:cxnSp>
        <p:nvCxnSpPr>
          <p:cNvPr id="18" name="Straight Arrow Connector 17">
            <a:extLst>
              <a:ext uri="{FF2B5EF4-FFF2-40B4-BE49-F238E27FC236}">
                <a16:creationId xmlns:a16="http://schemas.microsoft.com/office/drawing/2014/main" id="{6940EF56-E653-9355-0E62-75C284585EEF}"/>
              </a:ext>
            </a:extLst>
          </p:cNvPr>
          <p:cNvCxnSpPr/>
          <p:nvPr/>
        </p:nvCxnSpPr>
        <p:spPr>
          <a:xfrm flipV="1">
            <a:off x="3515362"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C3D003-1BAE-312A-1937-CC3A3ED4B8A4}"/>
              </a:ext>
            </a:extLst>
          </p:cNvPr>
          <p:cNvCxnSpPr/>
          <p:nvPr/>
        </p:nvCxnSpPr>
        <p:spPr>
          <a:xfrm>
            <a:off x="7294881"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295B178-4D88-2631-75ED-A30BE71AE567}"/>
              </a:ext>
            </a:extLst>
          </p:cNvPr>
          <p:cNvSpPr/>
          <p:nvPr/>
        </p:nvSpPr>
        <p:spPr>
          <a:xfrm>
            <a:off x="4297680" y="2620643"/>
            <a:ext cx="3413759"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t>Mô hình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ae00017cb_0_7"/>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lvl="0"/>
            <a:r>
              <a:rPr lang="en-US" sz="4000" b="1">
                <a:solidFill>
                  <a:schemeClr val="lt1"/>
                </a:solidFill>
              </a:rPr>
              <a:t>Bối cảnh công nghệ</a:t>
            </a:r>
            <a:endParaRPr lang="en-US" sz="4000" b="1" i="0" u="none" strike="noStrike" cap="none">
              <a:solidFill>
                <a:schemeClr val="lt1"/>
              </a:solidFill>
            </a:endParaRPr>
          </a:p>
        </p:txBody>
      </p:sp>
      <p:pic>
        <p:nvPicPr>
          <p:cNvPr id="143" name="Google Shape;143;g31ae00017cb_0_7"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21" name="TextBox 20">
            <a:extLst>
              <a:ext uri="{FF2B5EF4-FFF2-40B4-BE49-F238E27FC236}">
                <a16:creationId xmlns:a16="http://schemas.microsoft.com/office/drawing/2014/main" id="{D02BBF6E-B780-FE6E-405C-23D7A586BD19}"/>
              </a:ext>
            </a:extLst>
          </p:cNvPr>
          <p:cNvSpPr txBox="1"/>
          <p:nvPr/>
        </p:nvSpPr>
        <p:spPr>
          <a:xfrm>
            <a:off x="744220" y="904157"/>
            <a:ext cx="10868660" cy="1384995"/>
          </a:xfrm>
          <a:prstGeom prst="rect">
            <a:avLst/>
          </a:prstGeom>
          <a:noFill/>
        </p:spPr>
        <p:txBody>
          <a:bodyPr wrap="square">
            <a:spAutoFit/>
          </a:bodyPr>
          <a:lstStyle/>
          <a:p>
            <a:r>
              <a:rPr lang="vi-VN"/>
              <a:t>Bối cảnh: AI và học sâu phát triển mạnh, các mô hình sinh ảnh (GAN, Diffusion…) tạo ra hình ảnh gần như thật. Việc chia sẻ hình ảnh qua thiết bị di động và mạng xã hội ngày càng phổ biến, khiến ảnh giả có thể lan truyền nhanh chóng.</a:t>
            </a:r>
            <a:endParaRPr lang="en-US"/>
          </a:p>
          <a:p>
            <a:r>
              <a:rPr lang="vi-VN"/>
              <a:t>Vấn đề: Ảnh tạo sinh ngày càng giống ảnh thật, khó phân biệt bằng mắt thường, trong khi chưa có công cụ tự động phát hiện đủ hiệu quả.</a:t>
            </a:r>
            <a:endParaRPr lang="en-US"/>
          </a:p>
          <a:p>
            <a:r>
              <a:rPr lang="vi-VN"/>
              <a:t>Hệ quả: Hình ảnh tạo sinh dễ bị lạm dụng cho các mục đích giả mạo, xuyên tạc hoặc phi pháp.</a:t>
            </a:r>
            <a:endParaRPr lang="en-US"/>
          </a:p>
          <a:p>
            <a:r>
              <a:rPr lang="vi-VN"/>
              <a:t>Mục tiêu nghiên cứu: Đề xuất phương pháp phát hiện ảnh tạo sinh chính xác, phục vụ cả nghiên cứu và ứng dụng thực tiễn.</a:t>
            </a:r>
            <a:endParaRPr lang="en-US"/>
          </a:p>
        </p:txBody>
      </p:sp>
      <p:pic>
        <p:nvPicPr>
          <p:cNvPr id="1030" name="Picture 6" descr="frog_1">
            <a:extLst>
              <a:ext uri="{FF2B5EF4-FFF2-40B4-BE49-F238E27FC236}">
                <a16:creationId xmlns:a16="http://schemas.microsoft.com/office/drawing/2014/main" id="{AEE0C515-DAE7-48CF-0CC9-797F76127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300" y="3229385"/>
            <a:ext cx="4043680" cy="2274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g_2">
            <a:extLst>
              <a:ext uri="{FF2B5EF4-FFF2-40B4-BE49-F238E27FC236}">
                <a16:creationId xmlns:a16="http://schemas.microsoft.com/office/drawing/2014/main" id="{F025E7CE-293F-516B-C127-CE84E76F2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020" y="3229385"/>
            <a:ext cx="4043680" cy="22745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92AD84-D668-FC30-CE98-01A002920A78}"/>
              </a:ext>
            </a:extLst>
          </p:cNvPr>
          <p:cNvSpPr txBox="1"/>
          <p:nvPr/>
        </p:nvSpPr>
        <p:spPr>
          <a:xfrm>
            <a:off x="4499173" y="5707621"/>
            <a:ext cx="6344920" cy="492443"/>
          </a:xfrm>
          <a:prstGeom prst="rect">
            <a:avLst/>
          </a:prstGeom>
          <a:noFill/>
        </p:spPr>
        <p:txBody>
          <a:bodyPr wrap="square">
            <a:spAutoFit/>
          </a:bodyPr>
          <a:lstStyle/>
          <a:p>
            <a:r>
              <a:rPr lang="en-US" sz="2600"/>
              <a:t>Hình ảnh nào là thật?</a:t>
            </a:r>
          </a:p>
        </p:txBody>
      </p:sp>
      <p:sp>
        <p:nvSpPr>
          <p:cNvPr id="25" name="TextBox 24">
            <a:extLst>
              <a:ext uri="{FF2B5EF4-FFF2-40B4-BE49-F238E27FC236}">
                <a16:creationId xmlns:a16="http://schemas.microsoft.com/office/drawing/2014/main" id="{185A57ED-F44A-0238-E731-6735A9F4FD10}"/>
              </a:ext>
            </a:extLst>
          </p:cNvPr>
          <p:cNvSpPr txBox="1"/>
          <p:nvPr/>
        </p:nvSpPr>
        <p:spPr>
          <a:xfrm>
            <a:off x="9672320" y="6253328"/>
            <a:ext cx="2519680" cy="215444"/>
          </a:xfrm>
          <a:prstGeom prst="rect">
            <a:avLst/>
          </a:prstGeom>
          <a:noFill/>
        </p:spPr>
        <p:txBody>
          <a:bodyPr wrap="square">
            <a:spAutoFit/>
          </a:bodyPr>
          <a:lstStyle/>
          <a:p>
            <a:r>
              <a:rPr lang="en-US" sz="800" i="1"/>
              <a:t>Nguồn: https://elearn.eb.com/real-vs-ai-images/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ae00017cb_0_33"/>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Mục tiêu và phạm vi đề tài</a:t>
            </a:r>
            <a:endParaRPr sz="4000" b="1" i="0" u="none" strike="noStrike" cap="none">
              <a:solidFill>
                <a:schemeClr val="lt1"/>
              </a:solidFill>
            </a:endParaRPr>
          </a:p>
        </p:txBody>
      </p:sp>
      <p:pic>
        <p:nvPicPr>
          <p:cNvPr id="160" name="Google Shape;160;g31ae00017cb_0_33"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161" name="Google Shape;161;g31ae00017cb_0_33"/>
          <p:cNvSpPr txBox="1"/>
          <p:nvPr/>
        </p:nvSpPr>
        <p:spPr>
          <a:xfrm>
            <a:off x="512650" y="1152275"/>
            <a:ext cx="9210084" cy="1046410"/>
          </a:xfrm>
          <a:prstGeom prst="rect">
            <a:avLst/>
          </a:prstGeom>
          <a:noFill/>
          <a:ln>
            <a:noFill/>
          </a:ln>
        </p:spPr>
        <p:txBody>
          <a:bodyPr spcFirstLastPara="1" wrap="square" lIns="91425" tIns="91425" rIns="91425" bIns="91425" anchor="t" anchorCtr="0">
            <a:spAutoFit/>
          </a:bodyPr>
          <a:lstStyle/>
          <a:p>
            <a:pPr lvl="0"/>
            <a:r>
              <a:rPr lang="vi-VN" sz="2800">
                <a:solidFill>
                  <a:schemeClr val="tx1">
                    <a:lumMod val="75000"/>
                    <a:lumOff val="25000"/>
                  </a:schemeClr>
                </a:solidFill>
              </a:rPr>
              <a:t>Phát triển phương pháp phân biệt ảnh tạo sinh đạt được hai mục tiêu sau</a:t>
            </a:r>
            <a:r>
              <a:rPr lang="en-US" sz="2800">
                <a:solidFill>
                  <a:schemeClr val="tx1">
                    <a:lumMod val="75000"/>
                    <a:lumOff val="25000"/>
                  </a:schemeClr>
                </a:solidFill>
              </a:rPr>
              <a:t>:</a:t>
            </a:r>
            <a:endParaRPr sz="2800">
              <a:solidFill>
                <a:schemeClr val="tx1">
                  <a:lumMod val="75000"/>
                  <a:lumOff val="25000"/>
                </a:schemeClr>
              </a:solidFill>
            </a:endParaRPr>
          </a:p>
        </p:txBody>
      </p:sp>
      <p:sp>
        <p:nvSpPr>
          <p:cNvPr id="162" name="Google Shape;162;g31ae00017cb_0_33"/>
          <p:cNvSpPr txBox="1"/>
          <p:nvPr/>
        </p:nvSpPr>
        <p:spPr>
          <a:xfrm>
            <a:off x="809700" y="2642960"/>
            <a:ext cx="1138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rPr>
              <a:t>1.	Có </a:t>
            </a:r>
            <a:r>
              <a:rPr lang="vi-VN" sz="2800">
                <a:solidFill>
                  <a:schemeClr val="tx1">
                    <a:lumMod val="75000"/>
                    <a:lumOff val="25000"/>
                  </a:schemeClr>
                </a:solidFill>
              </a:rPr>
              <a:t>hiệu quả trên nhiều loại mô hình tạo sinh khác nhau</a:t>
            </a:r>
            <a:endParaRPr sz="2800">
              <a:solidFill>
                <a:schemeClr val="tx1">
                  <a:lumMod val="75000"/>
                  <a:lumOff val="25000"/>
                </a:schemeClr>
              </a:solidFill>
            </a:endParaRPr>
          </a:p>
        </p:txBody>
      </p:sp>
      <p:sp>
        <p:nvSpPr>
          <p:cNvPr id="163" name="Google Shape;163;g31ae00017cb_0_33"/>
          <p:cNvSpPr txBox="1"/>
          <p:nvPr/>
        </p:nvSpPr>
        <p:spPr>
          <a:xfrm>
            <a:off x="810000" y="3429000"/>
            <a:ext cx="1057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rPr>
              <a:t>2.	Phương pháp đơn giản, mô hình nhỏ gọn.</a:t>
            </a:r>
            <a:endParaRPr sz="2800">
              <a:solidFill>
                <a:schemeClr val="tx1">
                  <a:lumMod val="75000"/>
                  <a:lumOff val="2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a381ed9b4_0_23"/>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75000"/>
                    <a:lumOff val="25000"/>
                  </a:schemeClr>
                </a:solidFill>
                <a:latin typeface="Arial"/>
                <a:ea typeface="Arial"/>
                <a:cs typeface="Arial"/>
                <a:sym typeface="Arial"/>
              </a:rPr>
              <a:t>2. Công trình liên quan</a:t>
            </a:r>
            <a:endParaRPr b="1">
              <a:solidFill>
                <a:schemeClr val="tx1">
                  <a:lumMod val="75000"/>
                  <a:lumOff val="25000"/>
                </a:schemeClr>
              </a:solidFill>
              <a:latin typeface="Arial"/>
              <a:ea typeface="Arial"/>
              <a:cs typeface="Arial"/>
              <a:sym typeface="Arial"/>
            </a:endParaRPr>
          </a:p>
        </p:txBody>
      </p:sp>
      <p:sp>
        <p:nvSpPr>
          <p:cNvPr id="169" name="Google Shape;169;g31a381ed9b4_0_23"/>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171" name="Google Shape;171;g31a381ed9b4_0_23"/>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1af1388b54_0_4"/>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a:t>
            </a:r>
            <a:endParaRPr sz="4000" b="1" i="0" u="none" strike="noStrike" cap="none">
              <a:solidFill>
                <a:schemeClr val="lt1"/>
              </a:solidFill>
            </a:endParaRPr>
          </a:p>
        </p:txBody>
      </p:sp>
      <p:pic>
        <p:nvPicPr>
          <p:cNvPr id="178" name="Google Shape;178;g31af1388b54_0_4"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179" name="Google Shape;179;g31af1388b54_0_4"/>
          <p:cNvSpPr txBox="1"/>
          <p:nvPr/>
        </p:nvSpPr>
        <p:spPr>
          <a:xfrm>
            <a:off x="569100" y="5699675"/>
            <a:ext cx="11053800" cy="430857"/>
          </a:xfrm>
          <a:prstGeom prst="rect">
            <a:avLst/>
          </a:prstGeom>
          <a:noFill/>
          <a:ln>
            <a:noFill/>
          </a:ln>
        </p:spPr>
        <p:txBody>
          <a:bodyPr spcFirstLastPara="1" wrap="square" lIns="91425" tIns="91425" rIns="91425" bIns="91425" anchor="t" anchorCtr="0">
            <a:spAutoFit/>
          </a:bodyPr>
          <a:lstStyle/>
          <a:p>
            <a:pPr lvl="0"/>
            <a:r>
              <a:rPr lang="en-US" sz="1600">
                <a:solidFill>
                  <a:schemeClr val="accent1"/>
                </a:solidFill>
              </a:rPr>
              <a:t>----</a:t>
            </a:r>
          </a:p>
        </p:txBody>
      </p:sp>
      <p:sp>
        <p:nvSpPr>
          <p:cNvPr id="3" name="TextBox 2">
            <a:extLst>
              <a:ext uri="{FF2B5EF4-FFF2-40B4-BE49-F238E27FC236}">
                <a16:creationId xmlns:a16="http://schemas.microsoft.com/office/drawing/2014/main" id="{3956647E-5B20-CC7A-2BA8-6967FA9E1421}"/>
              </a:ext>
            </a:extLst>
          </p:cNvPr>
          <p:cNvSpPr txBox="1"/>
          <p:nvPr/>
        </p:nvSpPr>
        <p:spPr>
          <a:xfrm>
            <a:off x="2235340" y="2014379"/>
            <a:ext cx="2682100" cy="307777"/>
          </a:xfrm>
          <a:prstGeom prst="rect">
            <a:avLst/>
          </a:prstGeom>
          <a:noFill/>
        </p:spPr>
        <p:txBody>
          <a:bodyPr wrap="square">
            <a:spAutoFit/>
          </a:bodyPr>
          <a:lstStyle/>
          <a:p>
            <a:r>
              <a:rPr lang="en-US" b="1"/>
              <a:t>Miền không gian</a:t>
            </a:r>
          </a:p>
        </p:txBody>
      </p:sp>
      <p:sp>
        <p:nvSpPr>
          <p:cNvPr id="4" name="TextBox 3">
            <a:extLst>
              <a:ext uri="{FF2B5EF4-FFF2-40B4-BE49-F238E27FC236}">
                <a16:creationId xmlns:a16="http://schemas.microsoft.com/office/drawing/2014/main" id="{FDE84B17-6F42-ADB5-2634-7CBBE17A4913}"/>
              </a:ext>
            </a:extLst>
          </p:cNvPr>
          <p:cNvSpPr txBox="1"/>
          <p:nvPr/>
        </p:nvSpPr>
        <p:spPr>
          <a:xfrm>
            <a:off x="8489950" y="2014380"/>
            <a:ext cx="1649730" cy="307776"/>
          </a:xfrm>
          <a:prstGeom prst="rect">
            <a:avLst/>
          </a:prstGeom>
          <a:noFill/>
        </p:spPr>
        <p:txBody>
          <a:bodyPr wrap="square">
            <a:spAutoFit/>
          </a:bodyPr>
          <a:lstStyle/>
          <a:p>
            <a:r>
              <a:rPr lang="en-US" b="1"/>
              <a:t>Miền tần số</a:t>
            </a:r>
          </a:p>
        </p:txBody>
      </p:sp>
      <p:sp>
        <p:nvSpPr>
          <p:cNvPr id="7" name="TextBox 6">
            <a:extLst>
              <a:ext uri="{FF2B5EF4-FFF2-40B4-BE49-F238E27FC236}">
                <a16:creationId xmlns:a16="http://schemas.microsoft.com/office/drawing/2014/main" id="{701413EC-673D-58F6-8D7F-21CBD8AD9C0B}"/>
              </a:ext>
            </a:extLst>
          </p:cNvPr>
          <p:cNvSpPr txBox="1"/>
          <p:nvPr/>
        </p:nvSpPr>
        <p:spPr>
          <a:xfrm>
            <a:off x="569100" y="2573358"/>
            <a:ext cx="4975860" cy="523220"/>
          </a:xfrm>
          <a:prstGeom prst="rect">
            <a:avLst/>
          </a:prstGeom>
          <a:noFill/>
        </p:spPr>
        <p:txBody>
          <a:bodyPr wrap="square">
            <a:spAutoFit/>
          </a:bodyPr>
          <a:lstStyle/>
          <a:p>
            <a:r>
              <a:rPr lang="vi-VN"/>
              <a:t>Phân tích trực tiếp giá trị pixel và đặc trưng hình ảnh.Dựa vào hiện tượng bất thường trong kết cấu, màu sắc, chi tiết</a:t>
            </a:r>
            <a:r>
              <a:rPr lang="en-US"/>
              <a:t>.</a:t>
            </a:r>
          </a:p>
        </p:txBody>
      </p:sp>
      <p:sp>
        <p:nvSpPr>
          <p:cNvPr id="9" name="TextBox 8">
            <a:extLst>
              <a:ext uri="{FF2B5EF4-FFF2-40B4-BE49-F238E27FC236}">
                <a16:creationId xmlns:a16="http://schemas.microsoft.com/office/drawing/2014/main" id="{CB6BC20E-8FDD-96A8-F9C3-CE76F5ECE9D3}"/>
              </a:ext>
            </a:extLst>
          </p:cNvPr>
          <p:cNvSpPr txBox="1"/>
          <p:nvPr/>
        </p:nvSpPr>
        <p:spPr>
          <a:xfrm>
            <a:off x="7127945" y="2547814"/>
            <a:ext cx="4373740" cy="523220"/>
          </a:xfrm>
          <a:prstGeom prst="rect">
            <a:avLst/>
          </a:prstGeom>
          <a:noFill/>
        </p:spPr>
        <p:txBody>
          <a:bodyPr wrap="square">
            <a:spAutoFit/>
          </a:bodyPr>
          <a:lstStyle/>
          <a:p>
            <a:r>
              <a:rPr lang="vi-VN"/>
              <a:t>Chuyển ảnh sang biểu diễn tần số bằng FFT/DCT</a:t>
            </a:r>
            <a:r>
              <a:rPr lang="en-US"/>
              <a:t>. P</a:t>
            </a:r>
            <a:r>
              <a:rPr lang="vi-VN"/>
              <a:t>hân tích phổ tần để tìm dấu hiệu nhân tạo.</a:t>
            </a:r>
            <a:endParaRPr lang="en-US"/>
          </a:p>
        </p:txBody>
      </p:sp>
      <p:sp>
        <p:nvSpPr>
          <p:cNvPr id="11" name="TextBox 10">
            <a:extLst>
              <a:ext uri="{FF2B5EF4-FFF2-40B4-BE49-F238E27FC236}">
                <a16:creationId xmlns:a16="http://schemas.microsoft.com/office/drawing/2014/main" id="{102BC694-AC4A-1CF5-F8C9-1D0EE4A91A24}"/>
              </a:ext>
            </a:extLst>
          </p:cNvPr>
          <p:cNvSpPr txBox="1"/>
          <p:nvPr/>
        </p:nvSpPr>
        <p:spPr>
          <a:xfrm>
            <a:off x="5299710" y="1105149"/>
            <a:ext cx="1592580" cy="307777"/>
          </a:xfrm>
          <a:prstGeom prst="rect">
            <a:avLst/>
          </a:prstGeom>
          <a:noFill/>
        </p:spPr>
        <p:txBody>
          <a:bodyPr wrap="square">
            <a:spAutoFit/>
          </a:bodyPr>
          <a:lstStyle/>
          <a:p>
            <a:r>
              <a:rPr lang="en-US" b="1"/>
              <a:t>Hướng tiếp cận</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a381ed9b4_0_31"/>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Tiếp cận trên miền không gian</a:t>
            </a:r>
            <a:endParaRPr lang="en-US" sz="4000" b="1" i="0" u="none" strike="noStrike" cap="none">
              <a:solidFill>
                <a:schemeClr val="lt1"/>
              </a:solidFill>
            </a:endParaRPr>
          </a:p>
        </p:txBody>
      </p:sp>
      <p:pic>
        <p:nvPicPr>
          <p:cNvPr id="186" name="Google Shape;186;g31a381ed9b4_0_31"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2" name="Google Shape;179;g31af1388b54_0_4">
            <a:extLst>
              <a:ext uri="{FF2B5EF4-FFF2-40B4-BE49-F238E27FC236}">
                <a16:creationId xmlns:a16="http://schemas.microsoft.com/office/drawing/2014/main" id="{7D1117E6-8BBF-5492-6CC0-F958E98D8647}"/>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rPr>
              <a:t>Liu, Zhengzhe and Qi, Xiaojuan and Torr, Philip H.S. “Global Texture Enhancement for Fake Face Detection in the Wild”, in 2020 IEEE/CVF Conference on Computer Vision and Pattern Recognition (CVPR).</a:t>
            </a:r>
          </a:p>
        </p:txBody>
      </p:sp>
      <p:pic>
        <p:nvPicPr>
          <p:cNvPr id="6" name="Picture 5">
            <a:extLst>
              <a:ext uri="{FF2B5EF4-FFF2-40B4-BE49-F238E27FC236}">
                <a16:creationId xmlns:a16="http://schemas.microsoft.com/office/drawing/2014/main" id="{85B4A255-A157-A745-EA8B-3772BE6424EE}"/>
              </a:ext>
            </a:extLst>
          </p:cNvPr>
          <p:cNvPicPr>
            <a:picLocks noChangeAspect="1"/>
          </p:cNvPicPr>
          <p:nvPr/>
        </p:nvPicPr>
        <p:blipFill>
          <a:blip r:embed="rId4"/>
          <a:stretch>
            <a:fillRect/>
          </a:stretch>
        </p:blipFill>
        <p:spPr>
          <a:xfrm>
            <a:off x="7030720" y="784217"/>
            <a:ext cx="3972560" cy="3349343"/>
          </a:xfrm>
          <a:prstGeom prst="rect">
            <a:avLst/>
          </a:prstGeom>
        </p:spPr>
      </p:pic>
      <p:grpSp>
        <p:nvGrpSpPr>
          <p:cNvPr id="12" name="Group 11">
            <a:extLst>
              <a:ext uri="{FF2B5EF4-FFF2-40B4-BE49-F238E27FC236}">
                <a16:creationId xmlns:a16="http://schemas.microsoft.com/office/drawing/2014/main" id="{C2C08847-9A90-8C5A-51FF-0CFF9BE98A77}"/>
              </a:ext>
            </a:extLst>
          </p:cNvPr>
          <p:cNvGrpSpPr>
            <a:grpSpLocks/>
          </p:cNvGrpSpPr>
          <p:nvPr/>
        </p:nvGrpSpPr>
        <p:grpSpPr>
          <a:xfrm>
            <a:off x="320314" y="4177977"/>
            <a:ext cx="10561046" cy="2029698"/>
            <a:chOff x="902535" y="4142027"/>
            <a:chExt cx="9624754" cy="1829626"/>
          </a:xfrm>
        </p:grpSpPr>
        <p:pic>
          <p:nvPicPr>
            <p:cNvPr id="8" name="Picture 7">
              <a:extLst>
                <a:ext uri="{FF2B5EF4-FFF2-40B4-BE49-F238E27FC236}">
                  <a16:creationId xmlns:a16="http://schemas.microsoft.com/office/drawing/2014/main" id="{41455FCA-E0EB-16E3-BB93-AFD5117B5D6A}"/>
                </a:ext>
              </a:extLst>
            </p:cNvPr>
            <p:cNvPicPr>
              <a:picLocks noChangeAspect="1"/>
            </p:cNvPicPr>
            <p:nvPr/>
          </p:nvPicPr>
          <p:blipFill>
            <a:blip r:embed="rId5"/>
            <a:stretch>
              <a:fillRect/>
            </a:stretch>
          </p:blipFill>
          <p:spPr>
            <a:xfrm>
              <a:off x="902535" y="4142027"/>
              <a:ext cx="9624754" cy="1829626"/>
            </a:xfrm>
            <a:prstGeom prst="rect">
              <a:avLst/>
            </a:prstGeom>
          </p:spPr>
        </p:pic>
        <p:sp>
          <p:nvSpPr>
            <p:cNvPr id="9" name="Rectangle 8">
              <a:extLst>
                <a:ext uri="{FF2B5EF4-FFF2-40B4-BE49-F238E27FC236}">
                  <a16:creationId xmlns:a16="http://schemas.microsoft.com/office/drawing/2014/main" id="{B9341011-D407-4EBF-C357-0B893C427926}"/>
                </a:ext>
              </a:extLst>
            </p:cNvPr>
            <p:cNvSpPr>
              <a:spLocks/>
            </p:cNvSpPr>
            <p:nvPr/>
          </p:nvSpPr>
          <p:spPr>
            <a:xfrm>
              <a:off x="937260" y="5638800"/>
              <a:ext cx="9563100" cy="2895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1" name="TextBox 10">
            <a:extLst>
              <a:ext uri="{FF2B5EF4-FFF2-40B4-BE49-F238E27FC236}">
                <a16:creationId xmlns:a16="http://schemas.microsoft.com/office/drawing/2014/main" id="{A6112FE0-BA3E-7667-DB02-707470C1B5BE}"/>
              </a:ext>
            </a:extLst>
          </p:cNvPr>
          <p:cNvSpPr txBox="1"/>
          <p:nvPr/>
        </p:nvSpPr>
        <p:spPr>
          <a:xfrm>
            <a:off x="358417" y="1996712"/>
            <a:ext cx="6499583" cy="892552"/>
          </a:xfrm>
          <a:prstGeom prst="rect">
            <a:avLst/>
          </a:prstGeom>
          <a:noFill/>
        </p:spPr>
        <p:txBody>
          <a:bodyPr wrap="square">
            <a:spAutoFit/>
          </a:bodyPr>
          <a:lstStyle/>
          <a:p>
            <a:r>
              <a:rPr lang="en-US" sz="2600" b="1">
                <a:solidFill>
                  <a:schemeClr val="tx1">
                    <a:lumMod val="75000"/>
                    <a:lumOff val="25000"/>
                  </a:schemeClr>
                </a:solidFill>
              </a:rPr>
              <a:t>Kết cấu đóng vai trò quan trọng trong việc phát hiện khuôn mặt giả bằng CNN</a:t>
            </a:r>
          </a:p>
        </p:txBody>
      </p:sp>
      <p:sp>
        <p:nvSpPr>
          <p:cNvPr id="20" name="TextBox 19">
            <a:extLst>
              <a:ext uri="{FF2B5EF4-FFF2-40B4-BE49-F238E27FC236}">
                <a16:creationId xmlns:a16="http://schemas.microsoft.com/office/drawing/2014/main" id="{E2C23F8C-6FF9-95DA-7A35-AC701B01F952}"/>
              </a:ext>
            </a:extLst>
          </p:cNvPr>
          <p:cNvSpPr txBox="1"/>
          <p:nvPr/>
        </p:nvSpPr>
        <p:spPr>
          <a:xfrm>
            <a:off x="2441861" y="784217"/>
            <a:ext cx="2037542" cy="492443"/>
          </a:xfrm>
          <a:prstGeom prst="rect">
            <a:avLst/>
          </a:prstGeom>
          <a:noFill/>
        </p:spPr>
        <p:txBody>
          <a:bodyPr wrap="square">
            <a:spAutoFit/>
          </a:bodyPr>
          <a:lstStyle/>
          <a:p>
            <a:r>
              <a:rPr lang="en-US" sz="2600" b="1">
                <a:solidFill>
                  <a:schemeClr val="tx1">
                    <a:lumMod val="75000"/>
                    <a:lumOff val="25000"/>
                  </a:schemeClr>
                </a:solidFill>
              </a:rPr>
              <a:t>Gram-Net</a:t>
            </a: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767</TotalTime>
  <Words>1912</Words>
  <Application>Microsoft Office PowerPoint</Application>
  <PresentationFormat>Widescreen</PresentationFormat>
  <Paragraphs>213</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Quattrocento Sans</vt:lpstr>
      <vt:lpstr>Arial</vt:lpstr>
      <vt:lpstr>Play</vt:lpstr>
      <vt:lpstr>Cambria Math</vt:lpstr>
      <vt:lpstr>Office Theme</vt:lpstr>
      <vt:lpstr>PowerPoint Presentation</vt:lpstr>
      <vt:lpstr>PowerPoint Presentation</vt:lpstr>
      <vt:lpstr>1. Giới thiệu</vt:lpstr>
      <vt:lpstr>PowerPoint Presentation</vt:lpstr>
      <vt:lpstr>PowerPoint Presentation</vt:lpstr>
      <vt:lpstr>PowerPoint Presentation</vt:lpstr>
      <vt:lpstr>2. Công trình liên quan</vt:lpstr>
      <vt:lpstr>PowerPoint Presentation</vt:lpstr>
      <vt:lpstr>PowerPoint Presentation</vt:lpstr>
      <vt:lpstr>PowerPoint Presentation</vt:lpstr>
      <vt:lpstr>PowerPoint Presentation</vt:lpstr>
      <vt:lpstr>3. Phương pháp đề xuất</vt:lpstr>
      <vt:lpstr>PowerPoint Presentation</vt:lpstr>
      <vt:lpstr>PowerPoint Presentation</vt:lpstr>
      <vt:lpstr>PowerPoint Presentation</vt:lpstr>
      <vt:lpstr>4. Thực nghiệm &amp; kết quả</vt:lpstr>
      <vt:lpstr>PowerPoint Presentation</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lpstr>Phụ lục</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Tung Le Thanh</dc:creator>
  <cp:lastModifiedBy>Võ Hoài Danh</cp:lastModifiedBy>
  <cp:revision>388</cp:revision>
  <dcterms:created xsi:type="dcterms:W3CDTF">2015-11-18T03:28:01Z</dcterms:created>
  <dcterms:modified xsi:type="dcterms:W3CDTF">2025-08-10T11:21:22Z</dcterms:modified>
</cp:coreProperties>
</file>